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87" r:id="rId1"/>
  </p:sldMasterIdLst>
  <p:notesMasterIdLst>
    <p:notesMasterId r:id="rId28"/>
  </p:notesMasterIdLst>
  <p:sldIdLst>
    <p:sldId id="256" r:id="rId2"/>
    <p:sldId id="287" r:id="rId3"/>
    <p:sldId id="310" r:id="rId4"/>
    <p:sldId id="288" r:id="rId5"/>
    <p:sldId id="311" r:id="rId6"/>
    <p:sldId id="290" r:id="rId7"/>
    <p:sldId id="312" r:id="rId8"/>
    <p:sldId id="316" r:id="rId9"/>
    <p:sldId id="291" r:id="rId10"/>
    <p:sldId id="292" r:id="rId11"/>
    <p:sldId id="293" r:id="rId12"/>
    <p:sldId id="294" r:id="rId13"/>
    <p:sldId id="307" r:id="rId14"/>
    <p:sldId id="296" r:id="rId15"/>
    <p:sldId id="297" r:id="rId16"/>
    <p:sldId id="314" r:id="rId17"/>
    <p:sldId id="299" r:id="rId18"/>
    <p:sldId id="300" r:id="rId19"/>
    <p:sldId id="302" r:id="rId20"/>
    <p:sldId id="298" r:id="rId21"/>
    <p:sldId id="304" r:id="rId22"/>
    <p:sldId id="305" r:id="rId23"/>
    <p:sldId id="313" r:id="rId24"/>
    <p:sldId id="306" r:id="rId25"/>
    <p:sldId id="315" r:id="rId26"/>
    <p:sldId id="285" r:id="rId27"/>
  </p:sldIdLst>
  <p:sldSz cx="12192000" cy="6858000"/>
  <p:notesSz cx="6858000" cy="9144000"/>
  <p:embeddedFontLst>
    <p:embeddedFont>
      <p:font typeface="Cambria Math" panose="02040503050406030204" pitchFamily="18" charset="0"/>
      <p:regular r:id="rId2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8" autoAdjust="0"/>
    <p:restoredTop sz="82664" autoAdjust="0"/>
  </p:normalViewPr>
  <p:slideViewPr>
    <p:cSldViewPr snapToGrid="0">
      <p:cViewPr varScale="1">
        <p:scale>
          <a:sx n="105" d="100"/>
          <a:sy n="105" d="100"/>
        </p:scale>
        <p:origin x="1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9B8B4-5B48-4B2E-B87C-82A30C35D040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CDAE-9917-46E6-97F7-388E92C81F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31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https://circuitverse.org/users/272790/projects/juk-01-gates-demo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CDAE-9917-46E6-97F7-388E92C81FE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098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https://circuitverse.org/users/272790/projects/juk-05-flip-flops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CDAE-9917-46E6-97F7-388E92C81FE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241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https://circuitverse.org/users/272790/projects/juk-05-flip-flops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CDAE-9917-46E6-97F7-388E92C81FE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597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https://circuitverse.org/users/272790/projects/juk-06-8-bit-register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CDAE-9917-46E6-97F7-388E92C81FE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662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https://circuitverse.org/users/272790/projects/juk-07-shift-register (první příklad nefunguje, potřebujeme klopné obvody D, které reagují na náběžnou hranu)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CDAE-9917-46E6-97F7-388E92C81FE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383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https://circuitverse.org/users/272790/projects/juk-08-counter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CDAE-9917-46E6-97F7-388E92C81FE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423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https://simulator.io/board/AWZpw7Fy3I/2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CDAE-9917-46E6-97F7-388E92C81FE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23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https://circuitverse.org/users/272790/projects/juk-01-gates-demo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CDAE-9917-46E6-97F7-388E92C81FE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12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https://cs.wikipedia.org/wiki/Dvojkov%C3%A1_soustava</a:t>
            </a:r>
            <a:endParaRPr lang="en-US" dirty="0"/>
          </a:p>
          <a:p>
            <a:r>
              <a:rPr lang="cs-CZ" dirty="0"/>
              <a:t>https://cs.wikipedia.org/wiki/Dvojkov%C3%BD_dopln%C4%9Bk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CDAE-9917-46E6-97F7-388E92C81FE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749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https://circuitverse.org/users/272790/projects/juk-02-1-bit-adder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CDAE-9917-46E6-97F7-388E92C81FE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923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https://circuitverse.org/users/272790/projects/juk-03-4-bit-adder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CDAE-9917-46E6-97F7-388E92C81FE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154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https://www.build-electronic-circuits.com/logic-gates/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CDAE-9917-46E6-97F7-388E92C81FE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305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https://circuitverse.org/users/272790/projects/juk-04-4-bit-adder-nand-only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CDAE-9917-46E6-97F7-388E92C81FE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957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</a:t>
            </a:r>
            <a:r>
              <a:rPr lang="cs-CZ" dirty="0"/>
              <a:t> pokročilé: Jde to ještě o trochu lépe, než je naznačeno na obrázku. Např. ve 2. kroku lze </a:t>
            </a:r>
            <a:r>
              <a:rPr lang="en-US" dirty="0"/>
              <a:t>nav</a:t>
            </a:r>
            <a:r>
              <a:rPr lang="cs-CZ" dirty="0" err="1"/>
              <a:t>íc</a:t>
            </a:r>
            <a:r>
              <a:rPr lang="cs-CZ" dirty="0"/>
              <a:t> spočítat </a:t>
            </a:r>
            <a:r>
              <a:rPr lang="en-US" dirty="0"/>
              <a:t>?C6-7 a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cs-CZ" dirty="0"/>
              <a:t>3. kroku </a:t>
            </a:r>
            <a:r>
              <a:rPr lang="en-US" dirty="0"/>
              <a:t>?C5-7, </a:t>
            </a:r>
            <a:r>
              <a:rPr lang="en-US" dirty="0" err="1"/>
              <a:t>tak</a:t>
            </a:r>
            <a:r>
              <a:rPr lang="cs-CZ" dirty="0"/>
              <a:t>že skutečnou hodnotu C</a:t>
            </a:r>
            <a:r>
              <a:rPr lang="en-US" dirty="0"/>
              <a:t>7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zjistit</a:t>
            </a:r>
            <a:r>
              <a:rPr lang="en-US" dirty="0"/>
              <a:t> o </a:t>
            </a:r>
            <a:r>
              <a:rPr lang="en-US" dirty="0" err="1"/>
              <a:t>krok</a:t>
            </a:r>
            <a:r>
              <a:rPr lang="en-US" dirty="0"/>
              <a:t> </a:t>
            </a:r>
            <a:r>
              <a:rPr lang="cs-CZ" dirty="0"/>
              <a:t>dříve. Analogicky pro C11, C12, C14 a C15.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CDAE-9917-46E6-97F7-388E92C81FE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213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https://circuitverse.org/users/272790/projects/juk-05-flip-flops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CDAE-9917-46E6-97F7-388E92C81FE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08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2420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9926595" y="404664"/>
            <a:ext cx="1944216" cy="1584176"/>
          </a:xfrm>
          <a:prstGeom prst="cloudCallout">
            <a:avLst>
              <a:gd name="adj1" fmla="val -72589"/>
              <a:gd name="adj2" fmla="val 6714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202014A-0742-C196-E217-8B65167FC784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94304748"/>
              </p:ext>
            </p:extLst>
          </p:nvPr>
        </p:nvGraphicFramePr>
        <p:xfrm>
          <a:off x="10318471" y="628051"/>
          <a:ext cx="1160463" cy="1137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996440" imgH="1957796" progId="">
                  <p:embed/>
                </p:oleObj>
              </mc:Choice>
              <mc:Fallback>
                <p:oleObj r:id="rId2" imgW="1996440" imgH="1957796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18471" y="628051"/>
                        <a:ext cx="1160463" cy="1137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81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42D6-9DD4-4165-BDB0-13B2B843F0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94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C8BE-C614-485F-9B20-1471ABF7C6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32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99" y="1825625"/>
            <a:ext cx="1122045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0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5E1F-5AFB-40EA-923D-A2EB4D767C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68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AE92-5121-41FC-8DEC-DA73929E0C3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56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1BA9-04F9-4DBA-8B88-0BF71DD220A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44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23DE-87E9-44C4-9125-F9964740268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04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49DB-207B-4B04-AB13-3224BA24FB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31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F626-F1DE-4CAB-AC6F-3C9C63F3BC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32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JUK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CAB0-4CDF-4FD1-8C9D-AF93D5E31F1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23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365125"/>
            <a:ext cx="101298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299" y="1825625"/>
            <a:ext cx="112173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299" y="6350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altLang="en-US"/>
              <a:t>7. 11. 2024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942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80EE7-F64F-4308-BA6A-AA907C3209A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495300" y="1484784"/>
            <a:ext cx="11217324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29B6837-08DE-3D53-90AB-739EEAD696F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995811985"/>
              </p:ext>
            </p:extLst>
          </p:nvPr>
        </p:nvGraphicFramePr>
        <p:xfrm>
          <a:off x="10625148" y="365125"/>
          <a:ext cx="1087476" cy="1065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996440" imgH="1957796" progId="">
                  <p:embed/>
                </p:oleObj>
              </mc:Choice>
              <mc:Fallback>
                <p:oleObj r:id="rId13" imgW="1996440" imgH="1957796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625148" y="365125"/>
                        <a:ext cx="1087476" cy="1065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250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3341-8FBB-3314-0ECC-CF7EB30EC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351" y="1122363"/>
            <a:ext cx="10296524" cy="2387600"/>
          </a:xfrm>
        </p:spPr>
        <p:txBody>
          <a:bodyPr>
            <a:normAutofit/>
          </a:bodyPr>
          <a:lstStyle/>
          <a:p>
            <a:r>
              <a:rPr lang="pl-PL" b="1" dirty="0"/>
              <a:t>Od výrokové logiky</a:t>
            </a:r>
            <a:r>
              <a:rPr lang="en-US" b="1" dirty="0"/>
              <a:t> </a:t>
            </a:r>
            <a:r>
              <a:rPr lang="pl-PL" b="1" dirty="0"/>
              <a:t>po návrh CPU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4DFCB-B786-8486-A53D-F1EEBF8B7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898" y="3602038"/>
            <a:ext cx="7067102" cy="257930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cs-CZ" dirty="0"/>
              <a:t>Juniorská Univerzita Karlova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Informatick</a:t>
            </a:r>
            <a:r>
              <a:rPr lang="cs-CZ" dirty="0"/>
              <a:t>é zaměření </a:t>
            </a:r>
            <a:r>
              <a:rPr lang="en-US" dirty="0"/>
              <a:t>2024</a:t>
            </a:r>
          </a:p>
          <a:p>
            <a:r>
              <a:rPr lang="en-US" dirty="0"/>
              <a:t>Martin </a:t>
            </a:r>
            <a:r>
              <a:rPr lang="en-US" dirty="0" err="1"/>
              <a:t>Krul</a:t>
            </a:r>
            <a:r>
              <a:rPr lang="cs-CZ" dirty="0" err="1"/>
              <a:t>iš</a:t>
            </a:r>
            <a:endParaRPr lang="en-US" dirty="0"/>
          </a:p>
          <a:p>
            <a:endParaRPr lang="en-US" dirty="0"/>
          </a:p>
          <a:p>
            <a:r>
              <a:rPr lang="cs-CZ" sz="2800" dirty="0"/>
              <a:t>https://d3s.mff.cuni.cz/q/juk2024/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A8F24C-217E-ADA1-E1BE-CA5432F04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34" y="3742983"/>
            <a:ext cx="2565364" cy="25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00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8735-46A6-7344-7084-59C50A918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Bitová sčítačka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65948-6A3F-57CE-C695-ED99A2FA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1-bitov</a:t>
            </a:r>
            <a:r>
              <a:rPr lang="cs-CZ" dirty="0"/>
              <a:t>é sčítání pomocí logických operací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97891-2281-5FFB-EAE1-3EE619129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14DD2-4F7A-78C4-1784-5928A3A2B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9F4DC-2386-5377-A7BE-1E2B655A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10</a:t>
            </a:fld>
            <a:endParaRPr lang="en-US" alt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AEEE256-C039-5A62-4E5D-D0D9DEF2F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411411"/>
              </p:ext>
            </p:extLst>
          </p:nvPr>
        </p:nvGraphicFramePr>
        <p:xfrm>
          <a:off x="1600199" y="2501900"/>
          <a:ext cx="2828928" cy="1854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07232">
                  <a:extLst>
                    <a:ext uri="{9D8B030D-6E8A-4147-A177-3AD203B41FA5}">
                      <a16:colId xmlns:a16="http://schemas.microsoft.com/office/drawing/2014/main" val="3845050370"/>
                    </a:ext>
                  </a:extLst>
                </a:gridCol>
                <a:gridCol w="707232">
                  <a:extLst>
                    <a:ext uri="{9D8B030D-6E8A-4147-A177-3AD203B41FA5}">
                      <a16:colId xmlns:a16="http://schemas.microsoft.com/office/drawing/2014/main" val="1292918629"/>
                    </a:ext>
                  </a:extLst>
                </a:gridCol>
                <a:gridCol w="707232">
                  <a:extLst>
                    <a:ext uri="{9D8B030D-6E8A-4147-A177-3AD203B41FA5}">
                      <a16:colId xmlns:a16="http://schemas.microsoft.com/office/drawing/2014/main" val="2762099199"/>
                    </a:ext>
                  </a:extLst>
                </a:gridCol>
                <a:gridCol w="707232">
                  <a:extLst>
                    <a:ext uri="{9D8B030D-6E8A-4147-A177-3AD203B41FA5}">
                      <a16:colId xmlns:a16="http://schemas.microsoft.com/office/drawing/2014/main" val="1881635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</a:t>
                      </a:r>
                      <a:r>
                        <a:rPr lang="en-US" dirty="0"/>
                        <a:t>+B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69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673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956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850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50397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BC15DB3-9739-4772-AC00-5056F24E5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169678"/>
              </p:ext>
            </p:extLst>
          </p:nvPr>
        </p:nvGraphicFramePr>
        <p:xfrm>
          <a:off x="6992982" y="2501900"/>
          <a:ext cx="3529015" cy="1854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05803">
                  <a:extLst>
                    <a:ext uri="{9D8B030D-6E8A-4147-A177-3AD203B41FA5}">
                      <a16:colId xmlns:a16="http://schemas.microsoft.com/office/drawing/2014/main" val="3845050370"/>
                    </a:ext>
                  </a:extLst>
                </a:gridCol>
                <a:gridCol w="705803">
                  <a:extLst>
                    <a:ext uri="{9D8B030D-6E8A-4147-A177-3AD203B41FA5}">
                      <a16:colId xmlns:a16="http://schemas.microsoft.com/office/drawing/2014/main" val="1292918629"/>
                    </a:ext>
                  </a:extLst>
                </a:gridCol>
                <a:gridCol w="705803">
                  <a:extLst>
                    <a:ext uri="{9D8B030D-6E8A-4147-A177-3AD203B41FA5}">
                      <a16:colId xmlns:a16="http://schemas.microsoft.com/office/drawing/2014/main" val="560987424"/>
                    </a:ext>
                  </a:extLst>
                </a:gridCol>
                <a:gridCol w="705803">
                  <a:extLst>
                    <a:ext uri="{9D8B030D-6E8A-4147-A177-3AD203B41FA5}">
                      <a16:colId xmlns:a16="http://schemas.microsoft.com/office/drawing/2014/main" val="2762099199"/>
                    </a:ext>
                  </a:extLst>
                </a:gridCol>
                <a:gridCol w="705803">
                  <a:extLst>
                    <a:ext uri="{9D8B030D-6E8A-4147-A177-3AD203B41FA5}">
                      <a16:colId xmlns:a16="http://schemas.microsoft.com/office/drawing/2014/main" val="1881635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i</a:t>
                      </a:r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</a:t>
                      </a:r>
                      <a:r>
                        <a:rPr lang="en-US" dirty="0"/>
                        <a:t>+B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i+1</a:t>
                      </a:r>
                      <a:endParaRPr lang="cs-CZ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69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673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956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850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503979"/>
                  </a:ext>
                </a:extLst>
              </a:tr>
            </a:tbl>
          </a:graphicData>
        </a:graphic>
      </p:graphicFrame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25C146D-AE2E-101A-C393-650368368670}"/>
              </a:ext>
            </a:extLst>
          </p:cNvPr>
          <p:cNvSpPr/>
          <p:nvPr/>
        </p:nvSpPr>
        <p:spPr>
          <a:xfrm>
            <a:off x="2438400" y="4472779"/>
            <a:ext cx="1152525" cy="559593"/>
          </a:xfrm>
          <a:prstGeom prst="wedgeRoundRectCallout">
            <a:avLst>
              <a:gd name="adj1" fmla="val 29580"/>
              <a:gd name="adj2" fmla="val -8728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</a:t>
            </a:r>
            <a:r>
              <a:rPr lang="en-US" dirty="0" err="1"/>
              <a:t>xor</a:t>
            </a:r>
            <a:r>
              <a:rPr lang="en-US" dirty="0"/>
              <a:t> B</a:t>
            </a:r>
            <a:endParaRPr lang="cs-CZ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DF4AA0C-6840-46E8-D25A-156156523503}"/>
              </a:ext>
            </a:extLst>
          </p:cNvPr>
          <p:cNvSpPr/>
          <p:nvPr/>
        </p:nvSpPr>
        <p:spPr>
          <a:xfrm>
            <a:off x="4038600" y="4472782"/>
            <a:ext cx="1152525" cy="559593"/>
          </a:xfrm>
          <a:prstGeom prst="wedgeRoundRectCallout">
            <a:avLst>
              <a:gd name="adj1" fmla="val -34057"/>
              <a:gd name="adj2" fmla="val -9069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and B</a:t>
            </a:r>
            <a:endParaRPr lang="cs-CZ" dirty="0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0E31EF8-0092-4EA6-1F15-7A75EBC8B124}"/>
              </a:ext>
            </a:extLst>
          </p:cNvPr>
          <p:cNvSpPr/>
          <p:nvPr/>
        </p:nvSpPr>
        <p:spPr>
          <a:xfrm>
            <a:off x="8393159" y="4472781"/>
            <a:ext cx="1152525" cy="559593"/>
          </a:xfrm>
          <a:prstGeom prst="wedgeRoundRectCallout">
            <a:avLst>
              <a:gd name="adj1" fmla="val 35365"/>
              <a:gd name="adj2" fmla="val -8218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</a:t>
            </a:r>
            <a:r>
              <a:rPr lang="en-US" dirty="0" err="1"/>
              <a:t>nxor</a:t>
            </a:r>
            <a:r>
              <a:rPr lang="en-US" dirty="0"/>
              <a:t> B</a:t>
            </a:r>
            <a:endParaRPr lang="cs-CZ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9CBFAD0-9220-092D-8735-41A565C41957}"/>
              </a:ext>
            </a:extLst>
          </p:cNvPr>
          <p:cNvSpPr/>
          <p:nvPr/>
        </p:nvSpPr>
        <p:spPr>
          <a:xfrm>
            <a:off x="10048885" y="4472780"/>
            <a:ext cx="1152525" cy="559593"/>
          </a:xfrm>
          <a:prstGeom prst="wedgeRoundRectCallout">
            <a:avLst>
              <a:gd name="adj1" fmla="val -31578"/>
              <a:gd name="adj2" fmla="val -8558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or B</a:t>
            </a:r>
            <a:endParaRPr lang="cs-CZ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032B03-0BDE-7CAE-D663-FBD78A437917}"/>
              </a:ext>
            </a:extLst>
          </p:cNvPr>
          <p:cNvSpPr txBox="1"/>
          <p:nvPr/>
        </p:nvSpPr>
        <p:spPr>
          <a:xfrm>
            <a:off x="996676" y="5339536"/>
            <a:ext cx="3225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A+B = (A </a:t>
            </a:r>
            <a:r>
              <a:rPr lang="en-US" sz="2800" dirty="0" err="1">
                <a:latin typeface="+mn-lt"/>
              </a:rPr>
              <a:t>xor</a:t>
            </a:r>
            <a:r>
              <a:rPr lang="en-US" sz="2800" dirty="0">
                <a:latin typeface="+mn-lt"/>
              </a:rPr>
              <a:t> B) </a:t>
            </a:r>
            <a:r>
              <a:rPr lang="en-US" sz="2800" dirty="0" err="1">
                <a:latin typeface="+mn-lt"/>
              </a:rPr>
              <a:t>xor</a:t>
            </a:r>
            <a:r>
              <a:rPr lang="en-US" sz="2800" dirty="0">
                <a:latin typeface="+mn-lt"/>
              </a:rPr>
              <a:t> C</a:t>
            </a:r>
            <a:r>
              <a:rPr lang="en-US" sz="2800" baseline="-25000" dirty="0">
                <a:latin typeface="+mn-lt"/>
              </a:rPr>
              <a:t>i</a:t>
            </a:r>
            <a:endParaRPr lang="cs-CZ" sz="2800" baseline="-250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398E72-C643-B5A6-301F-0172434B6B56}"/>
              </a:ext>
            </a:extLst>
          </p:cNvPr>
          <p:cNvSpPr txBox="1"/>
          <p:nvPr/>
        </p:nvSpPr>
        <p:spPr>
          <a:xfrm>
            <a:off x="4723615" y="5339536"/>
            <a:ext cx="6859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C</a:t>
            </a:r>
            <a:r>
              <a:rPr lang="en-US" sz="2800" baseline="-25000" dirty="0">
                <a:latin typeface="+mn-lt"/>
              </a:rPr>
              <a:t>i+1</a:t>
            </a:r>
            <a:r>
              <a:rPr lang="en-US" sz="2800" dirty="0">
                <a:latin typeface="+mn-lt"/>
              </a:rPr>
              <a:t> = ((A and B) and not C</a:t>
            </a:r>
            <a:r>
              <a:rPr lang="en-US" sz="2800" baseline="-25000" dirty="0">
                <a:latin typeface="+mn-lt"/>
              </a:rPr>
              <a:t>i</a:t>
            </a:r>
            <a:r>
              <a:rPr lang="en-US" sz="2800" dirty="0">
                <a:latin typeface="+mn-lt"/>
              </a:rPr>
              <a:t>) or ((A or B) and C</a:t>
            </a:r>
            <a:r>
              <a:rPr lang="en-US" sz="2800" baseline="-25000" dirty="0">
                <a:latin typeface="+mn-lt"/>
              </a:rPr>
              <a:t>i</a:t>
            </a:r>
            <a:r>
              <a:rPr lang="en-US" sz="2800" dirty="0">
                <a:latin typeface="+mn-lt"/>
              </a:rPr>
              <a:t>)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       = (A and B) or ((A </a:t>
            </a:r>
            <a:r>
              <a:rPr lang="en-US" sz="2800" dirty="0" err="1">
                <a:latin typeface="+mn-lt"/>
              </a:rPr>
              <a:t>xor</a:t>
            </a:r>
            <a:r>
              <a:rPr lang="en-US" sz="2800" dirty="0">
                <a:latin typeface="+mn-lt"/>
              </a:rPr>
              <a:t> B) and C</a:t>
            </a:r>
            <a:r>
              <a:rPr lang="en-US" sz="2800" baseline="-25000" dirty="0">
                <a:latin typeface="+mn-lt"/>
              </a:rPr>
              <a:t>i</a:t>
            </a:r>
            <a:r>
              <a:rPr lang="en-US" sz="2800" dirty="0">
                <a:latin typeface="+mn-lt"/>
              </a:rPr>
              <a:t>)</a:t>
            </a:r>
            <a:endParaRPr lang="cs-CZ" sz="2800" baseline="-25000" dirty="0">
              <a:latin typeface="+mn-lt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E9BD2DA-D55D-5F97-A11E-30BD0240D305}"/>
              </a:ext>
            </a:extLst>
          </p:cNvPr>
          <p:cNvSpPr/>
          <p:nvPr/>
        </p:nvSpPr>
        <p:spPr>
          <a:xfrm>
            <a:off x="4723615" y="2394327"/>
            <a:ext cx="1152525" cy="559593"/>
          </a:xfrm>
          <a:prstGeom prst="wedgeRoundRectCallout">
            <a:avLst>
              <a:gd name="adj1" fmla="val -84413"/>
              <a:gd name="adj2" fmla="val -276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Carry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F1F669E-1C80-605E-458E-C3CCDC5B289B}"/>
              </a:ext>
            </a:extLst>
          </p:cNvPr>
          <p:cNvSpPr/>
          <p:nvPr/>
        </p:nvSpPr>
        <p:spPr>
          <a:xfrm>
            <a:off x="10341022" y="5981477"/>
            <a:ext cx="1515746" cy="6243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Příklad </a:t>
            </a:r>
            <a:r>
              <a:rPr lang="en-US" dirty="0"/>
              <a:t>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96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/>
      <p:bldP spid="15" grpId="0"/>
      <p:bldP spid="1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6241-7F0D-28BC-018B-73531EAE1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Bitová sčítačka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DE6D0-06D9-801C-2E3C-F03BA4262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cs-CZ" dirty="0" err="1"/>
              <a:t>íce</a:t>
            </a:r>
            <a:r>
              <a:rPr lang="en-US" dirty="0"/>
              <a:t>-</a:t>
            </a:r>
            <a:r>
              <a:rPr lang="cs-CZ" dirty="0"/>
              <a:t>bitová sčítačka</a:t>
            </a:r>
          </a:p>
          <a:p>
            <a:pPr lvl="1"/>
            <a:r>
              <a:rPr lang="en-US" dirty="0"/>
              <a:t>1-bitov</a:t>
            </a:r>
            <a:r>
              <a:rPr lang="cs-CZ" dirty="0"/>
              <a:t>é sčítačky můžeme zřetězit pro libovolně dlouhá čísla…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E5915-6398-EA49-48E2-36626651B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AF9F1-7607-51A0-70E1-EBC798A84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5FCE6-EBF9-B8F4-6FA9-F567516D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CB0B80-8F2D-E315-8A1E-1D2230E83AB7}"/>
              </a:ext>
            </a:extLst>
          </p:cNvPr>
          <p:cNvSpPr/>
          <p:nvPr/>
        </p:nvSpPr>
        <p:spPr>
          <a:xfrm>
            <a:off x="971045" y="3607676"/>
            <a:ext cx="1345325" cy="10378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1-bitová</a:t>
            </a:r>
            <a:br>
              <a:rPr lang="cs-CZ" dirty="0"/>
            </a:br>
            <a:r>
              <a:rPr lang="cs-CZ" dirty="0"/>
              <a:t>sčítačka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423368-08BC-BE6D-C3EF-AACF01B4D36F}"/>
              </a:ext>
            </a:extLst>
          </p:cNvPr>
          <p:cNvGrpSpPr/>
          <p:nvPr/>
        </p:nvGrpSpPr>
        <p:grpSpPr>
          <a:xfrm>
            <a:off x="1109479" y="2782116"/>
            <a:ext cx="1068456" cy="468208"/>
            <a:chOff x="1175707" y="2763910"/>
            <a:chExt cx="1068456" cy="46820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C1B509C-ED0D-FF14-8ED0-A83033875497}"/>
                </a:ext>
              </a:extLst>
            </p:cNvPr>
            <p:cNvSpPr/>
            <p:nvPr/>
          </p:nvSpPr>
          <p:spPr>
            <a:xfrm>
              <a:off x="1175707" y="2764118"/>
              <a:ext cx="468000" cy="468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  <a:r>
                <a:rPr lang="en-US" baseline="-25000" dirty="0"/>
                <a:t>0</a:t>
              </a:r>
              <a:endParaRPr lang="cs-CZ" baseline="-25000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0DFA5D2-A8FB-14BC-6F06-28D533C0DB36}"/>
                </a:ext>
              </a:extLst>
            </p:cNvPr>
            <p:cNvSpPr/>
            <p:nvPr/>
          </p:nvSpPr>
          <p:spPr>
            <a:xfrm>
              <a:off x="1776163" y="2763910"/>
              <a:ext cx="468000" cy="468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  <a:r>
                <a:rPr lang="en-US" baseline="-25000" dirty="0"/>
                <a:t>0</a:t>
              </a:r>
              <a:endParaRPr lang="cs-CZ" baseline="-25000" dirty="0"/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9F4E4B5-0D54-06F7-18DE-34427D3FA26A}"/>
              </a:ext>
            </a:extLst>
          </p:cNvPr>
          <p:cNvSpPr/>
          <p:nvPr/>
        </p:nvSpPr>
        <p:spPr>
          <a:xfrm>
            <a:off x="1409707" y="4997355"/>
            <a:ext cx="468000" cy="46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0</a:t>
            </a:r>
            <a:endParaRPr lang="cs-CZ" baseline="-250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BA46A14-E0DE-65EE-BEF3-C666FA7157C7}"/>
              </a:ext>
            </a:extLst>
          </p:cNvPr>
          <p:cNvCxnSpPr/>
          <p:nvPr/>
        </p:nvCxnSpPr>
        <p:spPr>
          <a:xfrm>
            <a:off x="1325499" y="3296539"/>
            <a:ext cx="0" cy="283464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B7D298B-CA2B-9B01-72C5-7B692FA8E836}"/>
              </a:ext>
            </a:extLst>
          </p:cNvPr>
          <p:cNvCxnSpPr/>
          <p:nvPr/>
        </p:nvCxnSpPr>
        <p:spPr>
          <a:xfrm>
            <a:off x="1935099" y="3291391"/>
            <a:ext cx="0" cy="283464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87E1F57-0063-802B-AD3E-ECA78AC4AE9A}"/>
              </a:ext>
            </a:extLst>
          </p:cNvPr>
          <p:cNvCxnSpPr/>
          <p:nvPr/>
        </p:nvCxnSpPr>
        <p:spPr>
          <a:xfrm>
            <a:off x="1644408" y="4678966"/>
            <a:ext cx="0" cy="283464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0B0BF02-A72B-E257-0E1C-FA7145F71BC4}"/>
              </a:ext>
            </a:extLst>
          </p:cNvPr>
          <p:cNvGrpSpPr/>
          <p:nvPr/>
        </p:nvGrpSpPr>
        <p:grpSpPr>
          <a:xfrm>
            <a:off x="2482200" y="2781908"/>
            <a:ext cx="1840333" cy="2683447"/>
            <a:chOff x="2482200" y="2781908"/>
            <a:chExt cx="1840333" cy="26834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EBCA3A-3AC1-32F2-0289-614C54D588A6}"/>
                </a:ext>
              </a:extLst>
            </p:cNvPr>
            <p:cNvSpPr/>
            <p:nvPr/>
          </p:nvSpPr>
          <p:spPr>
            <a:xfrm>
              <a:off x="2977208" y="3607675"/>
              <a:ext cx="1345325" cy="103789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1-bitová</a:t>
              </a:r>
              <a:br>
                <a:rPr lang="cs-CZ" dirty="0"/>
              </a:br>
              <a:r>
                <a:rPr lang="cs-CZ" dirty="0"/>
                <a:t>sčítačka</a:t>
              </a: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A02AB980-A4FA-48F9-5B24-163F7F26102E}"/>
                </a:ext>
              </a:extLst>
            </p:cNvPr>
            <p:cNvSpPr/>
            <p:nvPr/>
          </p:nvSpPr>
          <p:spPr>
            <a:xfrm>
              <a:off x="2501462" y="3984732"/>
              <a:ext cx="290654" cy="283779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9702D85-83C8-2585-1EA3-6163077DEBBA}"/>
                </a:ext>
              </a:extLst>
            </p:cNvPr>
            <p:cNvGrpSpPr/>
            <p:nvPr/>
          </p:nvGrpSpPr>
          <p:grpSpPr>
            <a:xfrm>
              <a:off x="3115642" y="2781908"/>
              <a:ext cx="1068456" cy="468208"/>
              <a:chOff x="1175707" y="2763910"/>
              <a:chExt cx="1068456" cy="468208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F791BA38-89D5-C340-9F2C-6CC23E17AA79}"/>
                  </a:ext>
                </a:extLst>
              </p:cNvPr>
              <p:cNvSpPr/>
              <p:nvPr/>
            </p:nvSpPr>
            <p:spPr>
              <a:xfrm>
                <a:off x="1175707" y="2764118"/>
                <a:ext cx="468000" cy="46800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A</a:t>
                </a:r>
                <a:r>
                  <a:rPr lang="en-US" baseline="-25000" dirty="0"/>
                  <a:t>1</a:t>
                </a:r>
                <a:endParaRPr lang="cs-CZ" baseline="-25000" dirty="0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1F83ADF0-DC37-013A-D3BB-7A325D58FA3E}"/>
                  </a:ext>
                </a:extLst>
              </p:cNvPr>
              <p:cNvSpPr/>
              <p:nvPr/>
            </p:nvSpPr>
            <p:spPr>
              <a:xfrm>
                <a:off x="1776163" y="2763910"/>
                <a:ext cx="468000" cy="46800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  <a:r>
                  <a:rPr lang="en-US" baseline="-25000" dirty="0"/>
                  <a:t>1</a:t>
                </a:r>
                <a:endParaRPr lang="cs-CZ" baseline="-25000" dirty="0"/>
              </a:p>
            </p:txBody>
          </p:sp>
        </p:grp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6D0A9C1-F736-6500-A9E8-FB66697FDA98}"/>
                </a:ext>
              </a:extLst>
            </p:cNvPr>
            <p:cNvSpPr/>
            <p:nvPr/>
          </p:nvSpPr>
          <p:spPr>
            <a:xfrm>
              <a:off x="3415870" y="4997355"/>
              <a:ext cx="468000" cy="468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</a:t>
              </a:r>
              <a:r>
                <a:rPr lang="en-US" baseline="-25000" dirty="0"/>
                <a:t>1</a:t>
              </a:r>
              <a:endParaRPr lang="cs-CZ" baseline="-25000" dirty="0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5C3DE93-17E6-4CCD-AFDD-9A3A654FB752}"/>
                </a:ext>
              </a:extLst>
            </p:cNvPr>
            <p:cNvCxnSpPr/>
            <p:nvPr/>
          </p:nvCxnSpPr>
          <p:spPr>
            <a:xfrm>
              <a:off x="3353772" y="3287268"/>
              <a:ext cx="0" cy="283464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D468B7F-10A8-8EF0-F543-4C7B4E8C2B63}"/>
                </a:ext>
              </a:extLst>
            </p:cNvPr>
            <p:cNvCxnSpPr/>
            <p:nvPr/>
          </p:nvCxnSpPr>
          <p:spPr>
            <a:xfrm>
              <a:off x="3963372" y="3282120"/>
              <a:ext cx="0" cy="283464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BBC72CE-F16C-70CD-11EA-6851B3011AF0}"/>
                </a:ext>
              </a:extLst>
            </p:cNvPr>
            <p:cNvCxnSpPr/>
            <p:nvPr/>
          </p:nvCxnSpPr>
          <p:spPr>
            <a:xfrm>
              <a:off x="3641483" y="4678966"/>
              <a:ext cx="0" cy="283464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B9500E7-49FC-54A4-4B81-4CB515E20429}"/>
                </a:ext>
              </a:extLst>
            </p:cNvPr>
            <p:cNvSpPr txBox="1"/>
            <p:nvPr/>
          </p:nvSpPr>
          <p:spPr>
            <a:xfrm>
              <a:off x="2482200" y="42519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C</a:t>
              </a:r>
              <a:endParaRPr lang="cs-CZ" dirty="0">
                <a:latin typeface="+mn-lt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CE19A14-DF22-7F97-EB97-DB5B16F80FDC}"/>
              </a:ext>
            </a:extLst>
          </p:cNvPr>
          <p:cNvGrpSpPr/>
          <p:nvPr/>
        </p:nvGrpSpPr>
        <p:grpSpPr>
          <a:xfrm>
            <a:off x="4498903" y="2781700"/>
            <a:ext cx="1829793" cy="2683655"/>
            <a:chOff x="4498903" y="2781700"/>
            <a:chExt cx="1829793" cy="268365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7ECF8B-286D-D1C6-BBDC-C553EF14360C}"/>
                </a:ext>
              </a:extLst>
            </p:cNvPr>
            <p:cNvSpPr/>
            <p:nvPr/>
          </p:nvSpPr>
          <p:spPr>
            <a:xfrm>
              <a:off x="4983371" y="3607675"/>
              <a:ext cx="1345325" cy="103789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1-bitová</a:t>
              </a:r>
              <a:br>
                <a:rPr lang="cs-CZ" dirty="0"/>
              </a:br>
              <a:r>
                <a:rPr lang="cs-CZ" dirty="0"/>
                <a:t>sčítačka</a:t>
              </a: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A3583DE3-57FF-C14E-E99F-F2F583C4ED72}"/>
                </a:ext>
              </a:extLst>
            </p:cNvPr>
            <p:cNvSpPr/>
            <p:nvPr/>
          </p:nvSpPr>
          <p:spPr>
            <a:xfrm>
              <a:off x="4505807" y="3980787"/>
              <a:ext cx="290654" cy="283779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CF2271B-8876-A3C4-EEBB-107FC57C5D53}"/>
                </a:ext>
              </a:extLst>
            </p:cNvPr>
            <p:cNvGrpSpPr/>
            <p:nvPr/>
          </p:nvGrpSpPr>
          <p:grpSpPr>
            <a:xfrm>
              <a:off x="5120112" y="2781700"/>
              <a:ext cx="1068456" cy="468208"/>
              <a:chOff x="1175707" y="2763910"/>
              <a:chExt cx="1068456" cy="468208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9BA8552E-8254-CB88-9EAD-483731FCF902}"/>
                  </a:ext>
                </a:extLst>
              </p:cNvPr>
              <p:cNvSpPr/>
              <p:nvPr/>
            </p:nvSpPr>
            <p:spPr>
              <a:xfrm>
                <a:off x="1175707" y="2764118"/>
                <a:ext cx="468000" cy="46800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A</a:t>
                </a:r>
                <a:r>
                  <a:rPr lang="en-US" baseline="-25000" dirty="0"/>
                  <a:t>2</a:t>
                </a:r>
                <a:endParaRPr lang="cs-CZ" baseline="-25000" dirty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E893E7A7-82F7-6904-7594-58146D67DC77}"/>
                  </a:ext>
                </a:extLst>
              </p:cNvPr>
              <p:cNvSpPr/>
              <p:nvPr/>
            </p:nvSpPr>
            <p:spPr>
              <a:xfrm>
                <a:off x="1776163" y="2763910"/>
                <a:ext cx="468000" cy="46800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  <a:r>
                  <a:rPr lang="en-US" baseline="-25000" dirty="0"/>
                  <a:t>2</a:t>
                </a:r>
                <a:endParaRPr lang="cs-CZ" baseline="-25000" dirty="0"/>
              </a:p>
            </p:txBody>
          </p:sp>
        </p:grp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1B9C0A5-C23D-4D6E-1B45-17CE6406B016}"/>
                </a:ext>
              </a:extLst>
            </p:cNvPr>
            <p:cNvSpPr/>
            <p:nvPr/>
          </p:nvSpPr>
          <p:spPr>
            <a:xfrm>
              <a:off x="5422033" y="4997355"/>
              <a:ext cx="468000" cy="468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</a:t>
              </a:r>
              <a:r>
                <a:rPr lang="en-US" baseline="-25000" dirty="0"/>
                <a:t>2</a:t>
              </a:r>
              <a:endParaRPr lang="cs-CZ" baseline="-25000" dirty="0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124039F-EF6E-5F84-B218-8297403B0839}"/>
                </a:ext>
              </a:extLst>
            </p:cNvPr>
            <p:cNvCxnSpPr/>
            <p:nvPr/>
          </p:nvCxnSpPr>
          <p:spPr>
            <a:xfrm>
              <a:off x="5357749" y="3296539"/>
              <a:ext cx="0" cy="283464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EBE9C90-24D4-66BD-5C9B-950E843DD4E0}"/>
                </a:ext>
              </a:extLst>
            </p:cNvPr>
            <p:cNvCxnSpPr/>
            <p:nvPr/>
          </p:nvCxnSpPr>
          <p:spPr>
            <a:xfrm>
              <a:off x="5967349" y="3291391"/>
              <a:ext cx="0" cy="283464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2CA3187-6B59-03CD-1CB9-B24AECE5F407}"/>
                </a:ext>
              </a:extLst>
            </p:cNvPr>
            <p:cNvCxnSpPr/>
            <p:nvPr/>
          </p:nvCxnSpPr>
          <p:spPr>
            <a:xfrm>
              <a:off x="5651258" y="4678966"/>
              <a:ext cx="0" cy="283464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F52C988-96C9-13ED-18D9-FA37EF860CBC}"/>
                </a:ext>
              </a:extLst>
            </p:cNvPr>
            <p:cNvSpPr txBox="1"/>
            <p:nvPr/>
          </p:nvSpPr>
          <p:spPr>
            <a:xfrm>
              <a:off x="4498903" y="425470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C</a:t>
              </a:r>
              <a:endParaRPr lang="cs-CZ" dirty="0">
                <a:latin typeface="+mn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E4B48FC-2099-2F18-A874-D5445362DD46}"/>
              </a:ext>
            </a:extLst>
          </p:cNvPr>
          <p:cNvGrpSpPr/>
          <p:nvPr/>
        </p:nvGrpSpPr>
        <p:grpSpPr>
          <a:xfrm>
            <a:off x="6494526" y="2779672"/>
            <a:ext cx="1840333" cy="2685683"/>
            <a:chOff x="6494526" y="2779672"/>
            <a:chExt cx="1840333" cy="268568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A25F72-0935-4E9D-2710-2D19AC8A752B}"/>
                </a:ext>
              </a:extLst>
            </p:cNvPr>
            <p:cNvSpPr/>
            <p:nvPr/>
          </p:nvSpPr>
          <p:spPr>
            <a:xfrm>
              <a:off x="6989534" y="3607675"/>
              <a:ext cx="1345325" cy="103789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1-bitová</a:t>
              </a:r>
              <a:br>
                <a:rPr lang="cs-CZ" dirty="0"/>
              </a:br>
              <a:r>
                <a:rPr lang="cs-CZ" dirty="0"/>
                <a:t>sčítačka</a:t>
              </a: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16B83331-2AC0-EC73-40EB-9AA107DBE424}"/>
                </a:ext>
              </a:extLst>
            </p:cNvPr>
            <p:cNvSpPr/>
            <p:nvPr/>
          </p:nvSpPr>
          <p:spPr>
            <a:xfrm>
              <a:off x="6513788" y="3982894"/>
              <a:ext cx="290654" cy="283779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0BC9455-1825-B038-829A-D3E3CAAF08C7}"/>
                </a:ext>
              </a:extLst>
            </p:cNvPr>
            <p:cNvGrpSpPr/>
            <p:nvPr/>
          </p:nvGrpSpPr>
          <p:grpSpPr>
            <a:xfrm>
              <a:off x="7127968" y="2779672"/>
              <a:ext cx="1068456" cy="468208"/>
              <a:chOff x="1175707" y="2763910"/>
              <a:chExt cx="1068456" cy="468208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A9E04A4-C4C8-1426-7BDF-067F9BF1F81A}"/>
                  </a:ext>
                </a:extLst>
              </p:cNvPr>
              <p:cNvSpPr/>
              <p:nvPr/>
            </p:nvSpPr>
            <p:spPr>
              <a:xfrm>
                <a:off x="1175707" y="2764118"/>
                <a:ext cx="468000" cy="46800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A</a:t>
                </a:r>
                <a:r>
                  <a:rPr lang="en-US" baseline="-25000" dirty="0"/>
                  <a:t>3</a:t>
                </a:r>
                <a:endParaRPr lang="cs-CZ" baseline="-25000" dirty="0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04896E4-CA19-0431-BDCB-B7170327E9E3}"/>
                  </a:ext>
                </a:extLst>
              </p:cNvPr>
              <p:cNvSpPr/>
              <p:nvPr/>
            </p:nvSpPr>
            <p:spPr>
              <a:xfrm>
                <a:off x="1776163" y="2763910"/>
                <a:ext cx="468000" cy="46800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  <a:r>
                  <a:rPr lang="en-US" baseline="-25000" dirty="0"/>
                  <a:t>3</a:t>
                </a:r>
                <a:endParaRPr lang="cs-CZ" baseline="-25000" dirty="0"/>
              </a:p>
            </p:txBody>
          </p: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F910BAB-5408-EC06-9091-87C61AE347DF}"/>
                </a:ext>
              </a:extLst>
            </p:cNvPr>
            <p:cNvSpPr/>
            <p:nvPr/>
          </p:nvSpPr>
          <p:spPr>
            <a:xfrm>
              <a:off x="7428196" y="4997355"/>
              <a:ext cx="468000" cy="468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</a:t>
              </a:r>
              <a:r>
                <a:rPr lang="en-US" baseline="-25000" dirty="0"/>
                <a:t>3</a:t>
              </a:r>
              <a:endParaRPr lang="cs-CZ" baseline="-25000" dirty="0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4C3FB97-0605-03D6-4E27-743F37B53D2E}"/>
                </a:ext>
              </a:extLst>
            </p:cNvPr>
            <p:cNvCxnSpPr/>
            <p:nvPr/>
          </p:nvCxnSpPr>
          <p:spPr>
            <a:xfrm>
              <a:off x="7353860" y="3292416"/>
              <a:ext cx="0" cy="283464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563CBFD-79A8-DE96-69BD-62EFCC0FF1AB}"/>
                </a:ext>
              </a:extLst>
            </p:cNvPr>
            <p:cNvCxnSpPr/>
            <p:nvPr/>
          </p:nvCxnSpPr>
          <p:spPr>
            <a:xfrm>
              <a:off x="7963460" y="3287268"/>
              <a:ext cx="0" cy="283464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1B57344-3E54-6547-0540-C8CFEEC4997D}"/>
                </a:ext>
              </a:extLst>
            </p:cNvPr>
            <p:cNvCxnSpPr/>
            <p:nvPr/>
          </p:nvCxnSpPr>
          <p:spPr>
            <a:xfrm>
              <a:off x="7657858" y="4678966"/>
              <a:ext cx="0" cy="283464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C040BAE-E5A4-0E7F-ED72-D6558780A3B6}"/>
                </a:ext>
              </a:extLst>
            </p:cNvPr>
            <p:cNvSpPr txBox="1"/>
            <p:nvPr/>
          </p:nvSpPr>
          <p:spPr>
            <a:xfrm>
              <a:off x="6494526" y="425470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C</a:t>
              </a:r>
              <a:endParaRPr lang="cs-CZ" dirty="0">
                <a:latin typeface="+mn-lt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5ECFD58-093E-4224-6440-64B8B6B62105}"/>
              </a:ext>
            </a:extLst>
          </p:cNvPr>
          <p:cNvGrpSpPr/>
          <p:nvPr/>
        </p:nvGrpSpPr>
        <p:grpSpPr>
          <a:xfrm>
            <a:off x="8509411" y="2775616"/>
            <a:ext cx="1831611" cy="2689739"/>
            <a:chOff x="8509411" y="2775616"/>
            <a:chExt cx="1831611" cy="26897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587A4B-060D-5ED8-4FF8-A7C257013B44}"/>
                </a:ext>
              </a:extLst>
            </p:cNvPr>
            <p:cNvSpPr/>
            <p:nvPr/>
          </p:nvSpPr>
          <p:spPr>
            <a:xfrm>
              <a:off x="8995697" y="3607674"/>
              <a:ext cx="1345325" cy="103789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1-bitová</a:t>
              </a:r>
              <a:br>
                <a:rPr lang="cs-CZ" dirty="0"/>
              </a:br>
              <a:r>
                <a:rPr lang="cs-CZ" dirty="0"/>
                <a:t>sčítačka</a:t>
              </a: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861F5E5F-FD01-A060-208C-4CFB02C8FF84}"/>
                </a:ext>
              </a:extLst>
            </p:cNvPr>
            <p:cNvSpPr/>
            <p:nvPr/>
          </p:nvSpPr>
          <p:spPr>
            <a:xfrm>
              <a:off x="8518133" y="4001294"/>
              <a:ext cx="290654" cy="283779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730BC51-FC12-1AD9-B906-C2DC938FF6BE}"/>
                </a:ext>
              </a:extLst>
            </p:cNvPr>
            <p:cNvGrpSpPr/>
            <p:nvPr/>
          </p:nvGrpSpPr>
          <p:grpSpPr>
            <a:xfrm>
              <a:off x="9134131" y="2775616"/>
              <a:ext cx="1068456" cy="468208"/>
              <a:chOff x="1175707" y="2763910"/>
              <a:chExt cx="1068456" cy="468208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FA80EFC7-3250-F9A4-9F3E-B0C68E352F95}"/>
                  </a:ext>
                </a:extLst>
              </p:cNvPr>
              <p:cNvSpPr/>
              <p:nvPr/>
            </p:nvSpPr>
            <p:spPr>
              <a:xfrm>
                <a:off x="1175707" y="2764118"/>
                <a:ext cx="468000" cy="46800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A</a:t>
                </a:r>
                <a:r>
                  <a:rPr lang="en-US" baseline="-25000" dirty="0"/>
                  <a:t>4</a:t>
                </a:r>
                <a:endParaRPr lang="cs-CZ" baseline="-25000" dirty="0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E6F66938-696D-B3F9-FDF3-55E6A7F8C07D}"/>
                  </a:ext>
                </a:extLst>
              </p:cNvPr>
              <p:cNvSpPr/>
              <p:nvPr/>
            </p:nvSpPr>
            <p:spPr>
              <a:xfrm>
                <a:off x="1776163" y="2763910"/>
                <a:ext cx="468000" cy="46800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  <a:r>
                  <a:rPr lang="en-US" baseline="-25000" dirty="0"/>
                  <a:t>4</a:t>
                </a:r>
                <a:endParaRPr lang="cs-CZ" baseline="-25000" dirty="0"/>
              </a:p>
            </p:txBody>
          </p:sp>
        </p:grp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9F6A85F-DF6B-6E9B-38BC-E7EF63D30D48}"/>
                </a:ext>
              </a:extLst>
            </p:cNvPr>
            <p:cNvSpPr/>
            <p:nvPr/>
          </p:nvSpPr>
          <p:spPr>
            <a:xfrm>
              <a:off x="9434359" y="4997355"/>
              <a:ext cx="468000" cy="468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</a:t>
              </a:r>
              <a:r>
                <a:rPr lang="en-US" baseline="-25000" dirty="0"/>
                <a:t>4</a:t>
              </a:r>
              <a:endParaRPr lang="cs-CZ" baseline="-25000" dirty="0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8D0FCA9-0F13-D9AD-E939-3A6273260ED3}"/>
                </a:ext>
              </a:extLst>
            </p:cNvPr>
            <p:cNvCxnSpPr/>
            <p:nvPr/>
          </p:nvCxnSpPr>
          <p:spPr>
            <a:xfrm>
              <a:off x="9366810" y="3287268"/>
              <a:ext cx="0" cy="283464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E0ED7AF-5B9D-9F04-91FE-59A1485D1316}"/>
                </a:ext>
              </a:extLst>
            </p:cNvPr>
            <p:cNvCxnSpPr/>
            <p:nvPr/>
          </p:nvCxnSpPr>
          <p:spPr>
            <a:xfrm>
              <a:off x="9976410" y="3282120"/>
              <a:ext cx="0" cy="283464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9D8D438-DD57-A6AB-6B11-7DAA792DED0D}"/>
                </a:ext>
              </a:extLst>
            </p:cNvPr>
            <p:cNvCxnSpPr/>
            <p:nvPr/>
          </p:nvCxnSpPr>
          <p:spPr>
            <a:xfrm>
              <a:off x="9670808" y="4678966"/>
              <a:ext cx="0" cy="283464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EDFACB6-287A-4CAE-C343-4776A9E0335D}"/>
                </a:ext>
              </a:extLst>
            </p:cNvPr>
            <p:cNvSpPr txBox="1"/>
            <p:nvPr/>
          </p:nvSpPr>
          <p:spPr>
            <a:xfrm>
              <a:off x="8509411" y="42519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C</a:t>
              </a:r>
              <a:endParaRPr lang="cs-CZ" dirty="0">
                <a:latin typeface="+mn-lt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6038B07-EBDC-02B6-F65D-6A6020282F4D}"/>
              </a:ext>
            </a:extLst>
          </p:cNvPr>
          <p:cNvGrpSpPr/>
          <p:nvPr/>
        </p:nvGrpSpPr>
        <p:grpSpPr>
          <a:xfrm>
            <a:off x="10506852" y="3895234"/>
            <a:ext cx="758498" cy="725998"/>
            <a:chOff x="10506852" y="3895234"/>
            <a:chExt cx="758498" cy="725998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3F9B6E76-5FEB-4BD8-32E2-5B269FC5C8F8}"/>
                </a:ext>
              </a:extLst>
            </p:cNvPr>
            <p:cNvSpPr/>
            <p:nvPr/>
          </p:nvSpPr>
          <p:spPr>
            <a:xfrm>
              <a:off x="10524296" y="4001294"/>
              <a:ext cx="290654" cy="283779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68F7EF-204E-882B-89C0-D57314544C0E}"/>
                </a:ext>
              </a:extLst>
            </p:cNvPr>
            <p:cNvSpPr txBox="1"/>
            <p:nvPr/>
          </p:nvSpPr>
          <p:spPr>
            <a:xfrm>
              <a:off x="10849852" y="389523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…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CE585DC-0A47-F709-24DD-BE493877BBF2}"/>
                </a:ext>
              </a:extLst>
            </p:cNvPr>
            <p:cNvSpPr txBox="1"/>
            <p:nvPr/>
          </p:nvSpPr>
          <p:spPr>
            <a:xfrm>
              <a:off x="10506852" y="42519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C</a:t>
              </a:r>
              <a:endParaRPr lang="cs-CZ" dirty="0">
                <a:latin typeface="+mn-lt"/>
              </a:endParaRP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72D57B9-7B2B-4512-252D-C9A8D1C8BF79}"/>
              </a:ext>
            </a:extLst>
          </p:cNvPr>
          <p:cNvSpPr/>
          <p:nvPr/>
        </p:nvSpPr>
        <p:spPr>
          <a:xfrm>
            <a:off x="10341022" y="5687568"/>
            <a:ext cx="1515746" cy="6243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Příklad </a:t>
            </a:r>
            <a:r>
              <a:rPr lang="en-US" dirty="0"/>
              <a:t>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1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E7767-7175-5BC0-C311-5C8BEBC0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Zjednodušujeme návrh (NAND a NOR)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E3B64-0834-8291-17E9-1C7D6312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955C-742F-E028-DC89-032994CF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09969-754E-32A4-939C-D8CCD46B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0" name="Picture 9" descr="A diagram of a circuit&#10;&#10;Description automatically generated">
            <a:extLst>
              <a:ext uri="{FF2B5EF4-FFF2-40B4-BE49-F238E27FC236}">
                <a16:creationId xmlns:a16="http://schemas.microsoft.com/office/drawing/2014/main" id="{FD332AF3-A4B6-8907-0931-83AEA2745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13" y="1690687"/>
            <a:ext cx="2733156" cy="3990975"/>
          </a:xfrm>
          <a:prstGeom prst="rect">
            <a:avLst/>
          </a:prstGeom>
        </p:spPr>
      </p:pic>
      <p:pic>
        <p:nvPicPr>
          <p:cNvPr id="12" name="Picture 11" descr="A diagram of a circuit&#10;&#10;Description automatically generated">
            <a:extLst>
              <a:ext uri="{FF2B5EF4-FFF2-40B4-BE49-F238E27FC236}">
                <a16:creationId xmlns:a16="http://schemas.microsoft.com/office/drawing/2014/main" id="{842B7D1B-24E1-279C-BEBC-86BD6C936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51" y="1896865"/>
            <a:ext cx="4298011" cy="35786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E6B604-8BC3-0D62-E379-2D1E02EA77F2}"/>
              </a:ext>
            </a:extLst>
          </p:cNvPr>
          <p:cNvSpPr txBox="1"/>
          <p:nvPr/>
        </p:nvSpPr>
        <p:spPr>
          <a:xfrm>
            <a:off x="2628645" y="583116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2EF701-8A39-C8F7-8106-A977BF09EEA7}"/>
              </a:ext>
            </a:extLst>
          </p:cNvPr>
          <p:cNvSpPr txBox="1"/>
          <p:nvPr/>
        </p:nvSpPr>
        <p:spPr>
          <a:xfrm>
            <a:off x="8865728" y="583116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NOR</a:t>
            </a:r>
          </a:p>
        </p:txBody>
      </p:sp>
    </p:spTree>
    <p:extLst>
      <p:ext uri="{BB962C8B-B14F-4D97-AF65-F5344CB8AC3E}">
        <p14:creationId xmlns:p14="http://schemas.microsoft.com/office/powerpoint/2010/main" val="1335242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C5BB2-8814-DBFA-FC1A-6D7BEA54E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072A-AF92-05D5-2A28-DD1986BD4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Zbavme se </a:t>
            </a:r>
            <a:r>
              <a:rPr lang="cs-CZ" dirty="0" err="1"/>
              <a:t>XORu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7DC838-F75B-1EB5-DC1B-EA41AC4C5C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Uvažujme: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xor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≡ ¬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≡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¬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∧¬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¬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∧¬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nand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nand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nand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err="1"/>
                  <a:t>Trik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≡ ¬(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… pot</a:t>
                </a:r>
                <a:r>
                  <a:rPr lang="cs-CZ" dirty="0" err="1"/>
                  <a:t>řebujeme</a:t>
                </a:r>
                <a:r>
                  <a:rPr lang="cs-CZ" dirty="0"/>
                  <a:t> 5 NAND hradel na 1 XOR</a:t>
                </a:r>
              </a:p>
              <a:p>
                <a:r>
                  <a:rPr lang="cs-CZ" dirty="0"/>
                  <a:t>Jde to lépe</a:t>
                </a:r>
                <a:r>
                  <a:rPr lang="en-US" dirty="0"/>
                  <a:t> (s </a:t>
                </a:r>
                <a:r>
                  <a:rPr lang="en-US" dirty="0" err="1"/>
                  <a:t>pou</a:t>
                </a:r>
                <a:r>
                  <a:rPr lang="cs-CZ" dirty="0"/>
                  <a:t>žitím méně hradel)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		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nand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nand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nand</m:t>
                    </m:r>
                  </m:oMath>
                </a14:m>
                <a:br>
                  <a:rPr lang="en-US"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>				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nand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7DC838-F75B-1EB5-DC1B-EA41AC4C5C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78" t="-15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970DF-7816-5ECF-5233-592B073B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F7FCE-EF19-545E-651E-BB78840D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63736-B5C3-3753-F14E-5D2814E7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13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9B4FE07-1237-E944-D740-26252437FC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7398413"/>
                  </p:ext>
                </p:extLst>
              </p:nvPr>
            </p:nvGraphicFramePr>
            <p:xfrm>
              <a:off x="841420" y="4000100"/>
              <a:ext cx="5431364" cy="167640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66172">
                      <a:extLst>
                        <a:ext uri="{9D8B030D-6E8A-4147-A177-3AD203B41FA5}">
                          <a16:colId xmlns:a16="http://schemas.microsoft.com/office/drawing/2014/main" val="382507725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500229435"/>
                        </a:ext>
                      </a:extLst>
                    </a:gridCol>
                    <a:gridCol w="530352">
                      <a:extLst>
                        <a:ext uri="{9D8B030D-6E8A-4147-A177-3AD203B41FA5}">
                          <a16:colId xmlns:a16="http://schemas.microsoft.com/office/drawing/2014/main" val="412527134"/>
                        </a:ext>
                      </a:extLst>
                    </a:gridCol>
                    <a:gridCol w="1133856">
                      <a:extLst>
                        <a:ext uri="{9D8B030D-6E8A-4147-A177-3AD203B41FA5}">
                          <a16:colId xmlns:a16="http://schemas.microsoft.com/office/drawing/2014/main" val="2696541263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229872619"/>
                        </a:ext>
                      </a:extLst>
                    </a:gridCol>
                    <a:gridCol w="1837944">
                      <a:extLst>
                        <a:ext uri="{9D8B030D-6E8A-4147-A177-3AD203B41FA5}">
                          <a16:colId xmlns:a16="http://schemas.microsoft.com/office/drawing/2014/main" val="1388271254"/>
                        </a:ext>
                      </a:extLst>
                    </a:gridCol>
                  </a:tblGrid>
                  <a:tr h="260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i="0" dirty="0" err="1" smtClean="0">
                                    <a:latin typeface="Cambria Math" panose="02040503050406030204" pitchFamily="18" charset="0"/>
                                  </a:rPr>
                                  <m:t>nand</m:t>
                                </m:r>
                                <m:r>
                                  <a:rPr lang="en-US" sz="1600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60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i="0" dirty="0" err="1" smtClean="0">
                                    <a:latin typeface="Cambria Math" panose="02040503050406030204" pitchFamily="18" charset="0"/>
                                  </a:rPr>
                                  <m:t>nand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i="0" dirty="0" err="1" smtClean="0">
                                    <a:latin typeface="Cambria Math" panose="02040503050406030204" pitchFamily="18" charset="0"/>
                                  </a:rPr>
                                  <m:t>nand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i="0" dirty="0" err="1" smtClean="0">
                                    <a:latin typeface="Cambria Math" panose="02040503050406030204" pitchFamily="18" charset="0"/>
                                  </a:rPr>
                                  <m:t>nand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3052539"/>
                      </a:ext>
                    </a:extLst>
                  </a:tr>
                  <a:tr h="1505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4416402"/>
                      </a:ext>
                    </a:extLst>
                  </a:tr>
                  <a:tr h="1505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6464021"/>
                      </a:ext>
                    </a:extLst>
                  </a:tr>
                  <a:tr h="1505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  <a:endParaRPr lang="cs-CZ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9740723"/>
                      </a:ext>
                    </a:extLst>
                  </a:tr>
                  <a:tr h="1505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1684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9B4FE07-1237-E944-D740-26252437FC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7398413"/>
                  </p:ext>
                </p:extLst>
              </p:nvPr>
            </p:nvGraphicFramePr>
            <p:xfrm>
              <a:off x="841420" y="4000100"/>
              <a:ext cx="5431364" cy="167640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66172">
                      <a:extLst>
                        <a:ext uri="{9D8B030D-6E8A-4147-A177-3AD203B41FA5}">
                          <a16:colId xmlns:a16="http://schemas.microsoft.com/office/drawing/2014/main" val="382507725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500229435"/>
                        </a:ext>
                      </a:extLst>
                    </a:gridCol>
                    <a:gridCol w="530352">
                      <a:extLst>
                        <a:ext uri="{9D8B030D-6E8A-4147-A177-3AD203B41FA5}">
                          <a16:colId xmlns:a16="http://schemas.microsoft.com/office/drawing/2014/main" val="412527134"/>
                        </a:ext>
                      </a:extLst>
                    </a:gridCol>
                    <a:gridCol w="1133856">
                      <a:extLst>
                        <a:ext uri="{9D8B030D-6E8A-4147-A177-3AD203B41FA5}">
                          <a16:colId xmlns:a16="http://schemas.microsoft.com/office/drawing/2014/main" val="2696541263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229872619"/>
                        </a:ext>
                      </a:extLst>
                    </a:gridCol>
                    <a:gridCol w="1837944">
                      <a:extLst>
                        <a:ext uri="{9D8B030D-6E8A-4147-A177-3AD203B41FA5}">
                          <a16:colId xmlns:a16="http://schemas.microsoft.com/office/drawing/2014/main" val="138827125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l="-2632" t="-1818" r="-1077632" b="-4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l="-104000" t="-1818" r="-992000" b="-4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l="-175862" t="-1818" r="-755172" b="-4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l="-129032" t="-1818" r="-253226" b="-4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l="-258182" t="-1818" r="-185455" b="-4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l="-195695" t="-1818" r="-1325" b="-4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305253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44164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646402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  <a:endParaRPr lang="cs-CZ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974072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  <a:endParaRPr lang="cs-CZ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cs-CZ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1684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B1DF7C-ED89-F33F-6177-247DFBB7FC60}"/>
              </a:ext>
            </a:extLst>
          </p:cNvPr>
          <p:cNvSpPr/>
          <p:nvPr/>
        </p:nvSpPr>
        <p:spPr>
          <a:xfrm>
            <a:off x="938212" y="4347848"/>
            <a:ext cx="277939" cy="6448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0633F86-855D-1517-6810-764AAABCCDFA}"/>
              </a:ext>
            </a:extLst>
          </p:cNvPr>
          <p:cNvSpPr/>
          <p:nvPr/>
        </p:nvSpPr>
        <p:spPr>
          <a:xfrm>
            <a:off x="1895474" y="5038368"/>
            <a:ext cx="277939" cy="644843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77BD4E3-8916-2184-4FFD-10134AC0842E}"/>
              </a:ext>
            </a:extLst>
          </p:cNvPr>
          <p:cNvSpPr/>
          <p:nvPr/>
        </p:nvSpPr>
        <p:spPr>
          <a:xfrm>
            <a:off x="3789521" y="5031657"/>
            <a:ext cx="277939" cy="644843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391C7B7-7F83-E95D-6A8D-BE1200DAB7DA}"/>
              </a:ext>
            </a:extLst>
          </p:cNvPr>
          <p:cNvSpPr/>
          <p:nvPr/>
        </p:nvSpPr>
        <p:spPr>
          <a:xfrm>
            <a:off x="2722577" y="4369915"/>
            <a:ext cx="277939" cy="130658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93288C-76DE-EF1F-45B8-BB4B39BA86A8}"/>
              </a:ext>
            </a:extLst>
          </p:cNvPr>
          <p:cNvSpPr/>
          <p:nvPr/>
        </p:nvSpPr>
        <p:spPr>
          <a:xfrm>
            <a:off x="5208602" y="4369915"/>
            <a:ext cx="277939" cy="130658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6DAEA3-533B-D696-055E-FAB52A0F498A}"/>
              </a:ext>
            </a:extLst>
          </p:cNvPr>
          <p:cNvSpPr/>
          <p:nvPr/>
        </p:nvSpPr>
        <p:spPr>
          <a:xfrm>
            <a:off x="8224186" y="3702023"/>
            <a:ext cx="1989662" cy="1133855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38216F6-0609-7857-6C63-A5B583956386}"/>
              </a:ext>
            </a:extLst>
          </p:cNvPr>
          <p:cNvSpPr/>
          <p:nvPr/>
        </p:nvSpPr>
        <p:spPr>
          <a:xfrm>
            <a:off x="6449343" y="3995927"/>
            <a:ext cx="430292" cy="28346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713A87-56E4-FFD4-4F33-7643DA65F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138" y="5146679"/>
            <a:ext cx="3243249" cy="108108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E608F26-D826-8690-BEF3-87E0B662C19F}"/>
              </a:ext>
            </a:extLst>
          </p:cNvPr>
          <p:cNvSpPr/>
          <p:nvPr/>
        </p:nvSpPr>
        <p:spPr>
          <a:xfrm>
            <a:off x="10336995" y="6044184"/>
            <a:ext cx="1515746" cy="6243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Příklad </a:t>
            </a:r>
            <a:r>
              <a:rPr lang="en-US" dirty="0"/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48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0C2D7-8766-7B47-96C1-8F38033DC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Časová složitost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B6F86DD-6624-1E19-C767-77CAF0F392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143141"/>
              </p:ext>
            </p:extLst>
          </p:nvPr>
        </p:nvGraphicFramePr>
        <p:xfrm>
          <a:off x="476250" y="3760470"/>
          <a:ext cx="11220448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278">
                  <a:extLst>
                    <a:ext uri="{9D8B030D-6E8A-4147-A177-3AD203B41FA5}">
                      <a16:colId xmlns:a16="http://schemas.microsoft.com/office/drawing/2014/main" val="2442798042"/>
                    </a:ext>
                  </a:extLst>
                </a:gridCol>
                <a:gridCol w="701278">
                  <a:extLst>
                    <a:ext uri="{9D8B030D-6E8A-4147-A177-3AD203B41FA5}">
                      <a16:colId xmlns:a16="http://schemas.microsoft.com/office/drawing/2014/main" val="349278350"/>
                    </a:ext>
                  </a:extLst>
                </a:gridCol>
                <a:gridCol w="701278">
                  <a:extLst>
                    <a:ext uri="{9D8B030D-6E8A-4147-A177-3AD203B41FA5}">
                      <a16:colId xmlns:a16="http://schemas.microsoft.com/office/drawing/2014/main" val="488337362"/>
                    </a:ext>
                  </a:extLst>
                </a:gridCol>
                <a:gridCol w="701278">
                  <a:extLst>
                    <a:ext uri="{9D8B030D-6E8A-4147-A177-3AD203B41FA5}">
                      <a16:colId xmlns:a16="http://schemas.microsoft.com/office/drawing/2014/main" val="3531944846"/>
                    </a:ext>
                  </a:extLst>
                </a:gridCol>
                <a:gridCol w="701278">
                  <a:extLst>
                    <a:ext uri="{9D8B030D-6E8A-4147-A177-3AD203B41FA5}">
                      <a16:colId xmlns:a16="http://schemas.microsoft.com/office/drawing/2014/main" val="3566883963"/>
                    </a:ext>
                  </a:extLst>
                </a:gridCol>
                <a:gridCol w="701278">
                  <a:extLst>
                    <a:ext uri="{9D8B030D-6E8A-4147-A177-3AD203B41FA5}">
                      <a16:colId xmlns:a16="http://schemas.microsoft.com/office/drawing/2014/main" val="737773446"/>
                    </a:ext>
                  </a:extLst>
                </a:gridCol>
                <a:gridCol w="701278">
                  <a:extLst>
                    <a:ext uri="{9D8B030D-6E8A-4147-A177-3AD203B41FA5}">
                      <a16:colId xmlns:a16="http://schemas.microsoft.com/office/drawing/2014/main" val="2177474826"/>
                    </a:ext>
                  </a:extLst>
                </a:gridCol>
                <a:gridCol w="701278">
                  <a:extLst>
                    <a:ext uri="{9D8B030D-6E8A-4147-A177-3AD203B41FA5}">
                      <a16:colId xmlns:a16="http://schemas.microsoft.com/office/drawing/2014/main" val="2207676564"/>
                    </a:ext>
                  </a:extLst>
                </a:gridCol>
                <a:gridCol w="701278">
                  <a:extLst>
                    <a:ext uri="{9D8B030D-6E8A-4147-A177-3AD203B41FA5}">
                      <a16:colId xmlns:a16="http://schemas.microsoft.com/office/drawing/2014/main" val="1657321954"/>
                    </a:ext>
                  </a:extLst>
                </a:gridCol>
                <a:gridCol w="701278">
                  <a:extLst>
                    <a:ext uri="{9D8B030D-6E8A-4147-A177-3AD203B41FA5}">
                      <a16:colId xmlns:a16="http://schemas.microsoft.com/office/drawing/2014/main" val="4064464038"/>
                    </a:ext>
                  </a:extLst>
                </a:gridCol>
                <a:gridCol w="701278">
                  <a:extLst>
                    <a:ext uri="{9D8B030D-6E8A-4147-A177-3AD203B41FA5}">
                      <a16:colId xmlns:a16="http://schemas.microsoft.com/office/drawing/2014/main" val="2253299152"/>
                    </a:ext>
                  </a:extLst>
                </a:gridCol>
                <a:gridCol w="701278">
                  <a:extLst>
                    <a:ext uri="{9D8B030D-6E8A-4147-A177-3AD203B41FA5}">
                      <a16:colId xmlns:a16="http://schemas.microsoft.com/office/drawing/2014/main" val="3411711932"/>
                    </a:ext>
                  </a:extLst>
                </a:gridCol>
                <a:gridCol w="701278">
                  <a:extLst>
                    <a:ext uri="{9D8B030D-6E8A-4147-A177-3AD203B41FA5}">
                      <a16:colId xmlns:a16="http://schemas.microsoft.com/office/drawing/2014/main" val="2141454228"/>
                    </a:ext>
                  </a:extLst>
                </a:gridCol>
                <a:gridCol w="701278">
                  <a:extLst>
                    <a:ext uri="{9D8B030D-6E8A-4147-A177-3AD203B41FA5}">
                      <a16:colId xmlns:a16="http://schemas.microsoft.com/office/drawing/2014/main" val="802626351"/>
                    </a:ext>
                  </a:extLst>
                </a:gridCol>
                <a:gridCol w="701278">
                  <a:extLst>
                    <a:ext uri="{9D8B030D-6E8A-4147-A177-3AD203B41FA5}">
                      <a16:colId xmlns:a16="http://schemas.microsoft.com/office/drawing/2014/main" val="626220015"/>
                    </a:ext>
                  </a:extLst>
                </a:gridCol>
                <a:gridCol w="701278">
                  <a:extLst>
                    <a:ext uri="{9D8B030D-6E8A-4147-A177-3AD203B41FA5}">
                      <a16:colId xmlns:a16="http://schemas.microsoft.com/office/drawing/2014/main" val="4218625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0</a:t>
                      </a:r>
                      <a:endParaRPr lang="cs-CZ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1</a:t>
                      </a:r>
                      <a:endParaRPr lang="cs-CZ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2</a:t>
                      </a:r>
                      <a:endParaRPr lang="cs-CZ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3</a:t>
                      </a:r>
                      <a:endParaRPr lang="cs-CZ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4</a:t>
                      </a:r>
                      <a:endParaRPr lang="cs-CZ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5</a:t>
                      </a:r>
                      <a:endParaRPr lang="cs-CZ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6</a:t>
                      </a:r>
                      <a:endParaRPr lang="cs-CZ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7</a:t>
                      </a:r>
                      <a:endParaRPr lang="cs-CZ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8</a:t>
                      </a:r>
                      <a:endParaRPr lang="cs-CZ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9</a:t>
                      </a:r>
                      <a:endParaRPr lang="cs-CZ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10</a:t>
                      </a:r>
                      <a:endParaRPr lang="cs-CZ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11</a:t>
                      </a:r>
                      <a:endParaRPr lang="cs-CZ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12</a:t>
                      </a:r>
                      <a:endParaRPr lang="cs-CZ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13</a:t>
                      </a:r>
                      <a:endParaRPr lang="cs-CZ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14</a:t>
                      </a:r>
                      <a:endParaRPr lang="cs-CZ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15</a:t>
                      </a:r>
                      <a:endParaRPr lang="cs-CZ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7752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C1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?C2</a:t>
                      </a:r>
                      <a:endParaRPr lang="cs-CZ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?C3</a:t>
                      </a:r>
                      <a:endParaRPr lang="cs-CZ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?C4</a:t>
                      </a:r>
                      <a:endParaRPr lang="cs-CZ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?C5</a:t>
                      </a:r>
                      <a:endParaRPr lang="cs-CZ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?C6</a:t>
                      </a:r>
                      <a:endParaRPr lang="cs-CZ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?C7</a:t>
                      </a:r>
                      <a:endParaRPr lang="cs-CZ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?C8</a:t>
                      </a:r>
                      <a:endParaRPr lang="cs-CZ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?C9</a:t>
                      </a:r>
                      <a:endParaRPr lang="cs-CZ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?C10</a:t>
                      </a:r>
                      <a:endParaRPr lang="cs-CZ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?C11</a:t>
                      </a:r>
                      <a:endParaRPr lang="cs-CZ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?C12</a:t>
                      </a:r>
                      <a:endParaRPr lang="cs-CZ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?C13</a:t>
                      </a:r>
                      <a:endParaRPr lang="cs-CZ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?C14</a:t>
                      </a:r>
                      <a:endParaRPr lang="cs-CZ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?C15</a:t>
                      </a:r>
                      <a:endParaRPr lang="cs-CZ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?C16</a:t>
                      </a:r>
                      <a:endParaRPr lang="cs-CZ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610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C2</a:t>
                      </a:r>
                      <a:endParaRPr lang="cs-CZ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?C3-4</a:t>
                      </a:r>
                      <a:endParaRPr lang="cs-CZ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?C5-6</a:t>
                      </a:r>
                      <a:endParaRPr lang="cs-CZ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?C7-8</a:t>
                      </a:r>
                      <a:endParaRPr lang="cs-CZ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?C9-10</a:t>
                      </a:r>
                      <a:endParaRPr lang="cs-CZ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?C11-12</a:t>
                      </a:r>
                      <a:endParaRPr lang="cs-CZ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?C13-14</a:t>
                      </a:r>
                      <a:endParaRPr lang="cs-CZ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?C15-16</a:t>
                      </a:r>
                      <a:endParaRPr lang="cs-CZ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614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C3</a:t>
                      </a:r>
                      <a:endParaRPr lang="cs-CZ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C4</a:t>
                      </a:r>
                      <a:endParaRPr lang="cs-CZ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?C5-8</a:t>
                      </a:r>
                      <a:endParaRPr lang="cs-CZ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?C9-12</a:t>
                      </a:r>
                      <a:endParaRPr lang="cs-CZ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?C13-16</a:t>
                      </a:r>
                      <a:endParaRPr lang="cs-CZ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71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C5</a:t>
                      </a:r>
                      <a:endParaRPr lang="cs-CZ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C6</a:t>
                      </a:r>
                      <a:endParaRPr lang="cs-CZ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C8</a:t>
                      </a:r>
                      <a:endParaRPr lang="cs-CZ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?C9-16</a:t>
                      </a:r>
                      <a:endParaRPr lang="cs-CZ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106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C7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C9</a:t>
                      </a:r>
                      <a:endParaRPr lang="cs-CZ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C10</a:t>
                      </a:r>
                      <a:endParaRPr lang="cs-CZ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C13</a:t>
                      </a:r>
                      <a:endParaRPr lang="cs-CZ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C16</a:t>
                      </a:r>
                      <a:endParaRPr lang="cs-CZ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096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C11</a:t>
                      </a:r>
                      <a:endParaRPr lang="cs-CZ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C12</a:t>
                      </a:r>
                      <a:endParaRPr lang="cs-CZ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C14</a:t>
                      </a:r>
                      <a:endParaRPr lang="cs-CZ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C15</a:t>
                      </a:r>
                      <a:endParaRPr lang="cs-CZ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29735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010FE-74F4-46F0-9C1F-D8EF8C4E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6D495-D9A8-E960-22C7-3D3A72ADE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F7EFA-93B8-26A6-9E48-14120046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14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00CA928-331D-DBE3-D95F-1E343C1B23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299" y="1825625"/>
                <a:ext cx="11220451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cs-CZ" dirty="0"/>
                  <a:t>Hradla mají zpoždění (než na základě vstupu nastaví správný výstup)</a:t>
                </a:r>
              </a:p>
              <a:p>
                <a:pPr lvl="1" fontAlgn="auto">
                  <a:spcAft>
                    <a:spcPts val="0"/>
                  </a:spcAft>
                </a:pPr>
                <a:r>
                  <a:rPr lang="cs-CZ" dirty="0"/>
                  <a:t>Časová složitost navržené sčítačky je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je počet bitů</a:t>
                </a:r>
              </a:p>
              <a:p>
                <a:pPr lvl="2" fontAlgn="auto">
                  <a:spcAft>
                    <a:spcPts val="0"/>
                  </a:spcAft>
                </a:pPr>
                <a:r>
                  <a:rPr lang="cs-CZ" dirty="0"/>
                  <a:t>Každý bit čeká na </a:t>
                </a:r>
                <a:r>
                  <a:rPr lang="cs-CZ" dirty="0" err="1"/>
                  <a:t>carry</a:t>
                </a:r>
                <a:r>
                  <a:rPr lang="cs-CZ" dirty="0"/>
                  <a:t> z předchozího bitu</a:t>
                </a:r>
              </a:p>
              <a:p>
                <a:pPr lvl="1" fontAlgn="auto">
                  <a:spcAft>
                    <a:spcPts val="0"/>
                  </a:spcAft>
                </a:pPr>
                <a:r>
                  <a:rPr lang="cs-CZ" dirty="0"/>
                  <a:t>Jde to lépe</a:t>
                </a:r>
                <a:r>
                  <a:rPr lang="en-US" dirty="0"/>
                  <a:t>?</a:t>
                </a:r>
                <a:endParaRPr lang="cs-CZ" dirty="0"/>
              </a:p>
              <a:p>
                <a:pPr lvl="2" fontAlgn="auto">
                  <a:spcAft>
                    <a:spcPts val="0"/>
                  </a:spcAft>
                </a:pPr>
                <a:r>
                  <a:rPr lang="cs-CZ" dirty="0"/>
                  <a:t>Ano, v logaritmickém čase pomocí </a:t>
                </a:r>
                <a:r>
                  <a:rPr lang="cs-CZ" dirty="0" err="1"/>
                  <a:t>předvýpočtů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00CA928-331D-DBE3-D95F-1E343C1B2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9" y="1825625"/>
                <a:ext cx="11220451" cy="4351338"/>
              </a:xfrm>
              <a:prstGeom prst="rect">
                <a:avLst/>
              </a:prstGeom>
              <a:blipFill>
                <a:blip r:embed="rId3"/>
                <a:stretch>
                  <a:fillRect l="-978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CA8A67B-5A6C-65AD-619B-BA81B920E240}"/>
              </a:ext>
            </a:extLst>
          </p:cNvPr>
          <p:cNvSpPr/>
          <p:nvPr/>
        </p:nvSpPr>
        <p:spPr>
          <a:xfrm>
            <a:off x="85919" y="5350344"/>
            <a:ext cx="1752025" cy="757848"/>
          </a:xfrm>
          <a:prstGeom prst="wedgeRoundRectCallout">
            <a:avLst>
              <a:gd name="adj1" fmla="val 22731"/>
              <a:gd name="adj2" fmla="val -17423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Jaké bude C2, pokud C1</a:t>
            </a:r>
            <a:r>
              <a:rPr lang="en-US" sz="1400" dirty="0"/>
              <a:t>=0 </a:t>
            </a:r>
            <a:r>
              <a:rPr lang="en-US" sz="1400" dirty="0" err="1"/>
              <a:t>nebo</a:t>
            </a:r>
            <a:r>
              <a:rPr lang="en-US" sz="1400" dirty="0"/>
              <a:t> C1=1</a:t>
            </a:r>
            <a:br>
              <a:rPr lang="en-US" sz="1400" dirty="0"/>
            </a:br>
            <a:r>
              <a:rPr lang="en-US" sz="1400" dirty="0"/>
              <a:t>(</a:t>
            </a:r>
            <a:r>
              <a:rPr lang="cs-CZ" sz="1400" dirty="0"/>
              <a:t>obě hodnoty)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3D6A4F-EEE8-2F7A-0A9C-74FDE6AB1958}"/>
              </a:ext>
            </a:extLst>
          </p:cNvPr>
          <p:cNvCxnSpPr>
            <a:cxnSpLocks/>
          </p:cNvCxnSpPr>
          <p:nvPr/>
        </p:nvCxnSpPr>
        <p:spPr>
          <a:xfrm flipV="1">
            <a:off x="3163824" y="4389120"/>
            <a:ext cx="256032" cy="59436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C6B64C5-81F6-A23A-3B77-5C4449323A31}"/>
              </a:ext>
            </a:extLst>
          </p:cNvPr>
          <p:cNvSpPr/>
          <p:nvPr/>
        </p:nvSpPr>
        <p:spPr>
          <a:xfrm>
            <a:off x="1895093" y="5780168"/>
            <a:ext cx="1752025" cy="634532"/>
          </a:xfrm>
          <a:prstGeom prst="wedgeRoundRectCallout">
            <a:avLst>
              <a:gd name="adj1" fmla="val 34213"/>
              <a:gd name="adj2" fmla="val -15154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Jaké bude C</a:t>
            </a:r>
            <a:r>
              <a:rPr lang="en-US" sz="1400" dirty="0"/>
              <a:t>8</a:t>
            </a:r>
            <a:r>
              <a:rPr lang="cs-CZ" sz="1400" dirty="0"/>
              <a:t>, pokud C</a:t>
            </a:r>
            <a:r>
              <a:rPr lang="en-US" sz="1400" dirty="0"/>
              <a:t>4=0 </a:t>
            </a:r>
            <a:r>
              <a:rPr lang="en-US" sz="1400" dirty="0" err="1"/>
              <a:t>nebo</a:t>
            </a:r>
            <a:r>
              <a:rPr lang="en-US" sz="1400" dirty="0"/>
              <a:t> C4=1</a:t>
            </a:r>
            <a:endParaRPr lang="cs-CZ" sz="1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024C67-80D4-27F9-AA08-106DF2C5D4FF}"/>
              </a:ext>
            </a:extLst>
          </p:cNvPr>
          <p:cNvCxnSpPr>
            <a:cxnSpLocks/>
          </p:cNvCxnSpPr>
          <p:nvPr/>
        </p:nvCxnSpPr>
        <p:spPr>
          <a:xfrm>
            <a:off x="3638353" y="4440614"/>
            <a:ext cx="0" cy="874495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214E86-6C49-4F82-D339-1F9523F2873E}"/>
              </a:ext>
            </a:extLst>
          </p:cNvPr>
          <p:cNvCxnSpPr>
            <a:cxnSpLocks/>
          </p:cNvCxnSpPr>
          <p:nvPr/>
        </p:nvCxnSpPr>
        <p:spPr>
          <a:xfrm flipV="1">
            <a:off x="3163824" y="4686300"/>
            <a:ext cx="346139" cy="29718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B3D2C4-DEFB-0AC0-5F67-D969B861C961}"/>
              </a:ext>
            </a:extLst>
          </p:cNvPr>
          <p:cNvCxnSpPr>
            <a:cxnSpLocks/>
          </p:cNvCxnSpPr>
          <p:nvPr/>
        </p:nvCxnSpPr>
        <p:spPr>
          <a:xfrm>
            <a:off x="4352162" y="4738688"/>
            <a:ext cx="0" cy="576421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5F9BBE-DC46-4DB9-E93A-C0B2E120B664}"/>
              </a:ext>
            </a:extLst>
          </p:cNvPr>
          <p:cNvCxnSpPr>
            <a:cxnSpLocks/>
          </p:cNvCxnSpPr>
          <p:nvPr/>
        </p:nvCxnSpPr>
        <p:spPr>
          <a:xfrm flipV="1">
            <a:off x="3163824" y="4983087"/>
            <a:ext cx="446151" cy="393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892F843-E7EA-B59F-E726-0C1F28C751E6}"/>
              </a:ext>
            </a:extLst>
          </p:cNvPr>
          <p:cNvCxnSpPr>
            <a:cxnSpLocks/>
          </p:cNvCxnSpPr>
          <p:nvPr/>
        </p:nvCxnSpPr>
        <p:spPr>
          <a:xfrm>
            <a:off x="5738813" y="5026898"/>
            <a:ext cx="0" cy="291934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5AFD77E-7315-D771-8C46-9BDFC6656A85}"/>
              </a:ext>
            </a:extLst>
          </p:cNvPr>
          <p:cNvSpPr/>
          <p:nvPr/>
        </p:nvSpPr>
        <p:spPr>
          <a:xfrm>
            <a:off x="5426122" y="6083013"/>
            <a:ext cx="1962230" cy="365126"/>
          </a:xfrm>
          <a:prstGeom prst="wedgeRoundRectCallout">
            <a:avLst>
              <a:gd name="adj1" fmla="val 63598"/>
              <a:gd name="adj2" fmla="val -10231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Btw. </a:t>
            </a:r>
            <a:r>
              <a:rPr lang="en-US" sz="1400" dirty="0" err="1"/>
              <a:t>Jde</a:t>
            </a:r>
            <a:r>
              <a:rPr lang="en-US" sz="1400" dirty="0"/>
              <a:t> to je</a:t>
            </a:r>
            <a:r>
              <a:rPr lang="cs-CZ" sz="1400" dirty="0" err="1"/>
              <a:t>ště</a:t>
            </a:r>
            <a:r>
              <a:rPr lang="cs-CZ" sz="1400" dirty="0"/>
              <a:t> lépe…</a:t>
            </a:r>
          </a:p>
        </p:txBody>
      </p:sp>
    </p:spTree>
    <p:extLst>
      <p:ext uri="{BB962C8B-B14F-4D97-AF65-F5344CB8AC3E}">
        <p14:creationId xmlns:p14="http://schemas.microsoft.com/office/powerpoint/2010/main" val="219523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27ECC-1533-71C0-E545-0AF7467F4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aritmetické operace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E6761-A32A-9349-D3F1-968FA697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825625"/>
            <a:ext cx="4368283" cy="4351338"/>
          </a:xfrm>
        </p:spPr>
        <p:txBody>
          <a:bodyPr/>
          <a:lstStyle/>
          <a:p>
            <a:r>
              <a:rPr lang="cs-CZ" dirty="0"/>
              <a:t>Násobení</a:t>
            </a:r>
            <a:endParaRPr lang="en-US" dirty="0"/>
          </a:p>
          <a:p>
            <a:pPr lvl="1"/>
            <a:r>
              <a:rPr lang="en-US" dirty="0" err="1"/>
              <a:t>Podobn</a:t>
            </a:r>
            <a:r>
              <a:rPr lang="cs-CZ" dirty="0"/>
              <a:t>ý algoritmus</a:t>
            </a:r>
          </a:p>
          <a:p>
            <a:pPr lvl="1"/>
            <a:r>
              <a:rPr lang="cs-CZ" dirty="0"/>
              <a:t>Postupně násobíme jednociferně</a:t>
            </a:r>
          </a:p>
          <a:p>
            <a:pPr lvl="2"/>
            <a:r>
              <a:rPr lang="cs-CZ" dirty="0"/>
              <a:t> Větší přenosy mezi řády</a:t>
            </a:r>
            <a:br>
              <a:rPr lang="cs-CZ" dirty="0"/>
            </a:br>
            <a:r>
              <a:rPr lang="cs-CZ" dirty="0"/>
              <a:t>(v desítkové soustavě)</a:t>
            </a:r>
          </a:p>
          <a:p>
            <a:pPr lvl="1"/>
            <a:r>
              <a:rPr lang="cs-CZ" dirty="0"/>
              <a:t>Mezivýsledky posčítáme</a:t>
            </a:r>
          </a:p>
          <a:p>
            <a:pPr lvl="1"/>
            <a:r>
              <a:rPr lang="cs-CZ" dirty="0"/>
              <a:t>V binární podobě snazší</a:t>
            </a:r>
          </a:p>
          <a:p>
            <a:pPr lvl="2"/>
            <a:r>
              <a:rPr lang="cs-CZ" dirty="0"/>
              <a:t>Každý řádek se vynásobí</a:t>
            </a:r>
            <a:br>
              <a:rPr lang="cs-CZ" dirty="0"/>
            </a:br>
            <a:r>
              <a:rPr lang="cs-CZ" dirty="0"/>
              <a:t>0 nebo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FAA78-3358-6E75-45D0-7A2CAD31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D84AA-0D0C-FFCC-6B9F-EDAD9C25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20E95-FAB1-5C21-E9F8-CE6FCC23B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BEA7E0-3613-D959-3836-F1CC31C3E4FB}"/>
              </a:ext>
            </a:extLst>
          </p:cNvPr>
          <p:cNvSpPr txBox="1"/>
          <p:nvPr/>
        </p:nvSpPr>
        <p:spPr>
          <a:xfrm>
            <a:off x="5111262" y="1870075"/>
            <a:ext cx="388766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1 2 3 4</a:t>
            </a:r>
          </a:p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 5 6 7 8</a:t>
            </a:r>
          </a:p>
          <a:p>
            <a:pPr algn="r"/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9 8 7 2</a:t>
            </a:r>
          </a:p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8 6 3 8  </a:t>
            </a:r>
          </a:p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7 4 0 4    </a:t>
            </a:r>
          </a:p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+ 6 1 7 0      </a:t>
            </a:r>
          </a:p>
          <a:p>
            <a:pPr algn="r"/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7 0 0 6 6 5 2</a:t>
            </a:r>
            <a:endParaRPr lang="cs-CZ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ECFACA-E772-F4F6-1200-771A281B32AE}"/>
              </a:ext>
            </a:extLst>
          </p:cNvPr>
          <p:cNvCxnSpPr>
            <a:cxnSpLocks/>
          </p:cNvCxnSpPr>
          <p:nvPr/>
        </p:nvCxnSpPr>
        <p:spPr>
          <a:xfrm>
            <a:off x="4863582" y="5117779"/>
            <a:ext cx="443903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474A74-A844-B086-1376-1907AB088D88}"/>
              </a:ext>
            </a:extLst>
          </p:cNvPr>
          <p:cNvCxnSpPr>
            <a:cxnSpLocks/>
          </p:cNvCxnSpPr>
          <p:nvPr/>
        </p:nvCxnSpPr>
        <p:spPr>
          <a:xfrm>
            <a:off x="4863582" y="3002840"/>
            <a:ext cx="443903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ight Brace 11">
            <a:extLst>
              <a:ext uri="{FF2B5EF4-FFF2-40B4-BE49-F238E27FC236}">
                <a16:creationId xmlns:a16="http://schemas.microsoft.com/office/drawing/2014/main" id="{C2D75F52-A9A4-40E7-3EB2-05444566B62E}"/>
              </a:ext>
            </a:extLst>
          </p:cNvPr>
          <p:cNvSpPr/>
          <p:nvPr/>
        </p:nvSpPr>
        <p:spPr>
          <a:xfrm>
            <a:off x="8998928" y="3282128"/>
            <a:ext cx="303693" cy="645529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D7641ADE-7C42-750A-1CD0-8A0DC6F68589}"/>
              </a:ext>
            </a:extLst>
          </p:cNvPr>
          <p:cNvSpPr/>
          <p:nvPr/>
        </p:nvSpPr>
        <p:spPr>
          <a:xfrm>
            <a:off x="8998928" y="4236005"/>
            <a:ext cx="303693" cy="645529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9AF1467-4D5A-E95D-ADB0-DE696D414EB7}"/>
              </a:ext>
            </a:extLst>
          </p:cNvPr>
          <p:cNvSpPr/>
          <p:nvPr/>
        </p:nvSpPr>
        <p:spPr>
          <a:xfrm>
            <a:off x="9557251" y="3604892"/>
            <a:ext cx="303693" cy="939427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B9FE17C-714C-A2DB-F4B7-D074D9C68FCE}"/>
              </a:ext>
            </a:extLst>
          </p:cNvPr>
          <p:cNvSpPr/>
          <p:nvPr/>
        </p:nvSpPr>
        <p:spPr>
          <a:xfrm>
            <a:off x="9714551" y="4815229"/>
            <a:ext cx="2153046" cy="1361734"/>
          </a:xfrm>
          <a:prstGeom prst="wedgeRoundRectCallout">
            <a:avLst>
              <a:gd name="adj1" fmla="val -65345"/>
              <a:gd name="adj2" fmla="val -5621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Můžeme aplikovat postupné sčítání (sčítačku už máme)</a:t>
            </a:r>
          </a:p>
        </p:txBody>
      </p:sp>
    </p:spTree>
    <p:extLst>
      <p:ext uri="{BB962C8B-B14F-4D97-AF65-F5344CB8AC3E}">
        <p14:creationId xmlns:p14="http://schemas.microsoft.com/office/powerpoint/2010/main" val="172266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53AE4-AF35-3661-4E3B-86DF3581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Složitější využití hradel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646B2-2B3B-B6E3-9409-11AC2DD77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 </a:t>
            </a:r>
            <a:r>
              <a:rPr lang="en-US" dirty="0" err="1"/>
              <a:t>kdybychom</a:t>
            </a:r>
            <a:r>
              <a:rPr lang="en-US" dirty="0"/>
              <a:t> </a:t>
            </a:r>
            <a:r>
              <a:rPr lang="en-US" dirty="0" err="1"/>
              <a:t>zkusili</a:t>
            </a:r>
            <a:r>
              <a:rPr lang="en-US" dirty="0"/>
              <a:t> </a:t>
            </a:r>
            <a:r>
              <a:rPr lang="cs-CZ" dirty="0"/>
              <a:t>napojit výstup zpět na vstup</a:t>
            </a:r>
            <a:r>
              <a:rPr lang="en-US" dirty="0"/>
              <a:t>?</a:t>
            </a:r>
          </a:p>
          <a:p>
            <a:r>
              <a:rPr lang="cs-CZ" dirty="0"/>
              <a:t>Klopný obvod – využívá zpětné vazby a zpoždění změny stavu hradla</a:t>
            </a:r>
          </a:p>
          <a:p>
            <a:pPr lvl="1"/>
            <a:r>
              <a:rPr lang="cs-CZ" i="1" dirty="0"/>
              <a:t>Astabilní</a:t>
            </a:r>
            <a:r>
              <a:rPr lang="cs-CZ" dirty="0"/>
              <a:t> </a:t>
            </a:r>
            <a:r>
              <a:rPr lang="en-US" dirty="0"/>
              <a:t>–</a:t>
            </a:r>
            <a:r>
              <a:rPr lang="cs-CZ" dirty="0"/>
              <a:t> nemá stabilní stav (osciluje)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i="1" dirty="0"/>
              <a:t>Monostabilní</a:t>
            </a:r>
            <a:r>
              <a:rPr lang="cs-CZ" dirty="0"/>
              <a:t> – má jeden stabilní stav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i="1" dirty="0"/>
              <a:t>Bistabilní</a:t>
            </a:r>
            <a:r>
              <a:rPr lang="cs-CZ" dirty="0"/>
              <a:t> – má dva stabilní stavy</a:t>
            </a:r>
          </a:p>
          <a:p>
            <a:pPr lvl="2"/>
            <a:r>
              <a:rPr lang="cs-CZ" dirty="0"/>
              <a:t>Tyto obvody jsou pro nás nejzajímavější – pomocí nich umíme vyrobit paměť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B5AC6-3FC2-DDED-A399-ECADFB8D9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1CFA5-01B7-EF00-EC31-6E5DFD7A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42499-BAF6-ED26-7AF4-48611DFE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16</a:t>
            </a:fld>
            <a:endParaRPr lang="en-US" alt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63E37C8-2D4B-723D-5BF4-5FBBCEB308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161011"/>
              </p:ext>
            </p:extLst>
          </p:nvPr>
        </p:nvGraphicFramePr>
        <p:xfrm>
          <a:off x="6070600" y="4114800"/>
          <a:ext cx="25463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634107" imgH="5029744" progId="">
                  <p:embed/>
                </p:oleObj>
              </mc:Choice>
              <mc:Fallback>
                <p:oleObj r:id="rId2" imgW="11634107" imgH="5029744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70600" y="4114800"/>
                        <a:ext cx="2546350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BAA5DD4-A6AD-563F-03F3-AB54F695CA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941512"/>
              </p:ext>
            </p:extLst>
          </p:nvPr>
        </p:nvGraphicFramePr>
        <p:xfrm>
          <a:off x="6702170" y="2924969"/>
          <a:ext cx="1914526" cy="861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8274231" imgH="3724547" progId="">
                  <p:embed/>
                </p:oleObj>
              </mc:Choice>
              <mc:Fallback>
                <p:oleObj r:id="rId4" imgW="8274231" imgH="3724547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02170" y="2924969"/>
                        <a:ext cx="1914526" cy="861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731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2E022-B8CD-DF4E-3E96-72A974C0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Bistabilní klopné obvody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47013-D0A2-5096-05C6-6DDFFFE75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Bistabilní klopný obvod RS</a:t>
            </a:r>
          </a:p>
          <a:p>
            <a:pPr lvl="1"/>
            <a:r>
              <a:rPr lang="cs-CZ" dirty="0"/>
              <a:t>Set-Reset, anglicky též </a:t>
            </a:r>
            <a:r>
              <a:rPr lang="en-US" dirty="0"/>
              <a:t>SR latch/flip-flop</a:t>
            </a:r>
            <a:endParaRPr lang="cs-CZ" dirty="0"/>
          </a:p>
          <a:p>
            <a:pPr lvl="1"/>
            <a:r>
              <a:rPr lang="cs-CZ" dirty="0"/>
              <a:t>Dva vstupy </a:t>
            </a:r>
            <a:r>
              <a:rPr lang="en-US" dirty="0"/>
              <a:t>– Set </a:t>
            </a:r>
            <a:r>
              <a:rPr lang="en-US" dirty="0" err="1"/>
              <a:t>nastavuje</a:t>
            </a:r>
            <a:r>
              <a:rPr lang="en-US" dirty="0"/>
              <a:t> </a:t>
            </a:r>
            <a:r>
              <a:rPr lang="en-US" dirty="0" err="1"/>
              <a:t>obvod</a:t>
            </a:r>
            <a:r>
              <a:rPr lang="en-US" dirty="0"/>
              <a:t> do </a:t>
            </a:r>
            <a:r>
              <a:rPr lang="en-US" dirty="0" err="1"/>
              <a:t>stavu</a:t>
            </a:r>
            <a:r>
              <a:rPr lang="en-US" dirty="0"/>
              <a:t> 1, Reset do </a:t>
            </a:r>
            <a:r>
              <a:rPr lang="en-US" dirty="0" err="1"/>
              <a:t>stavu</a:t>
            </a:r>
            <a:r>
              <a:rPr lang="en-US" dirty="0"/>
              <a:t> 0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115B7-B859-4FAE-5342-9B022FB7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6C80B-2264-34C8-A1E1-BB07FC0D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78DD9-A40F-CC5F-8BC3-F01434303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17</a:t>
            </a:fld>
            <a:endParaRPr lang="en-US" alt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6C0B9E0-E2EF-A1AE-71F9-3A8489906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999457"/>
              </p:ext>
            </p:extLst>
          </p:nvPr>
        </p:nvGraphicFramePr>
        <p:xfrm>
          <a:off x="7545832" y="3666713"/>
          <a:ext cx="2677160" cy="1849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69290">
                  <a:extLst>
                    <a:ext uri="{9D8B030D-6E8A-4147-A177-3AD203B41FA5}">
                      <a16:colId xmlns:a16="http://schemas.microsoft.com/office/drawing/2014/main" val="1094002605"/>
                    </a:ext>
                  </a:extLst>
                </a:gridCol>
                <a:gridCol w="669290">
                  <a:extLst>
                    <a:ext uri="{9D8B030D-6E8A-4147-A177-3AD203B41FA5}">
                      <a16:colId xmlns:a16="http://schemas.microsoft.com/office/drawing/2014/main" val="1601251605"/>
                    </a:ext>
                  </a:extLst>
                </a:gridCol>
                <a:gridCol w="669290">
                  <a:extLst>
                    <a:ext uri="{9D8B030D-6E8A-4147-A177-3AD203B41FA5}">
                      <a16:colId xmlns:a16="http://schemas.microsoft.com/office/drawing/2014/main" val="2786061745"/>
                    </a:ext>
                  </a:extLst>
                </a:gridCol>
                <a:gridCol w="669290">
                  <a:extLst>
                    <a:ext uri="{9D8B030D-6E8A-4147-A177-3AD203B41FA5}">
                      <a16:colId xmlns:a16="http://schemas.microsoft.com/office/drawing/2014/main" val="23753331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Q’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242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Q’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0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08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86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1</a:t>
                      </a:r>
                      <a:endParaRPr lang="cs-CZ" i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1</a:t>
                      </a:r>
                      <a:endParaRPr lang="cs-CZ" i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453512"/>
                  </a:ext>
                </a:extLst>
              </a:tr>
            </a:tbl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3B2FE40-4B82-1093-97FE-0E2A4106E4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42848"/>
              </p:ext>
            </p:extLst>
          </p:nvPr>
        </p:nvGraphicFramePr>
        <p:xfrm>
          <a:off x="1355344" y="3429000"/>
          <a:ext cx="4185920" cy="244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7854749" imgH="10443754" progId="">
                  <p:embed/>
                </p:oleObj>
              </mc:Choice>
              <mc:Fallback>
                <p:oleObj r:id="rId3" imgW="17854749" imgH="10443754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5344" y="3429000"/>
                        <a:ext cx="4185920" cy="244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90B2AEC-00D1-F822-5157-0E2DF51AB5CD}"/>
              </a:ext>
            </a:extLst>
          </p:cNvPr>
          <p:cNvSpPr/>
          <p:nvPr/>
        </p:nvSpPr>
        <p:spPr>
          <a:xfrm>
            <a:off x="8126539" y="5732018"/>
            <a:ext cx="1515746" cy="6243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Příklad </a:t>
            </a:r>
            <a:r>
              <a:rPr lang="en-US" dirty="0"/>
              <a:t>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09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566C5-5A8C-85B4-C670-A2D0D778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Bistabilní klopné obvody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42E6E-E409-6FE8-FDCB-BEE843A74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Klopný obvod RS s hodinovým signálem</a:t>
            </a:r>
            <a:endParaRPr lang="en-US" dirty="0"/>
          </a:p>
          <a:p>
            <a:pPr lvl="1"/>
            <a:r>
              <a:rPr lang="cs-CZ" dirty="0"/>
              <a:t>Většina modulů CPU je řízena vnějším hodinovým signálem, který je synchronizuje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87277-36DE-476C-0D65-F4DBC5D6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E01EA-8184-7D93-1232-E9012F69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3751B-E7D7-8C2A-BD05-1C87ED3C6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18</a:t>
            </a:fld>
            <a:endParaRPr lang="en-US" alt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4E14A1E-FE4A-C43E-06A3-562A8355C7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533245"/>
              </p:ext>
            </p:extLst>
          </p:nvPr>
        </p:nvGraphicFramePr>
        <p:xfrm>
          <a:off x="1108619" y="3254440"/>
          <a:ext cx="4451605" cy="259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0581076" imgH="11998779" progId="">
                  <p:embed/>
                </p:oleObj>
              </mc:Choice>
              <mc:Fallback>
                <p:oleObj r:id="rId3" imgW="20581076" imgH="11998779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8619" y="3254440"/>
                        <a:ext cx="4451605" cy="2595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9BA03C62-AD87-DEBB-82A8-9B1466DE927D}"/>
              </a:ext>
            </a:extLst>
          </p:cNvPr>
          <p:cNvSpPr/>
          <p:nvPr/>
        </p:nvSpPr>
        <p:spPr>
          <a:xfrm>
            <a:off x="6565392" y="3761030"/>
            <a:ext cx="5431535" cy="2595320"/>
          </a:xfrm>
          <a:prstGeom prst="cloudCallout">
            <a:avLst>
              <a:gd name="adj1" fmla="val -61479"/>
              <a:gd name="adj2" fmla="val -7631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Existují i další varianty, např. klopný obvod JK (rozšíření RS, které při vstupu 1 a 1 neguje svůj stav)</a:t>
            </a:r>
          </a:p>
        </p:txBody>
      </p:sp>
    </p:spTree>
    <p:extLst>
      <p:ext uri="{BB962C8B-B14F-4D97-AF65-F5344CB8AC3E}">
        <p14:creationId xmlns:p14="http://schemas.microsoft.com/office/powerpoint/2010/main" val="26981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1061D-4AED-95BA-2E06-D514DBC9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Klopný obvod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80A9B-48CC-51B7-7E7D-5CF40135D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Klopný obvod D</a:t>
            </a:r>
          </a:p>
          <a:p>
            <a:pPr lvl="1"/>
            <a:r>
              <a:rPr lang="cs-CZ" dirty="0"/>
              <a:t>RS s jedním vstupem D</a:t>
            </a:r>
          </a:p>
          <a:p>
            <a:pPr lvl="2"/>
            <a:r>
              <a:rPr lang="cs-CZ" dirty="0"/>
              <a:t>S </a:t>
            </a:r>
            <a:r>
              <a:rPr lang="en-US" dirty="0"/>
              <a:t>= D, R = not D</a:t>
            </a:r>
            <a:endParaRPr lang="cs-CZ" dirty="0"/>
          </a:p>
          <a:p>
            <a:pPr lvl="1"/>
            <a:r>
              <a:rPr lang="cs-CZ" dirty="0"/>
              <a:t>1 bitová paměť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D88B2-9A74-105C-B63E-E393F8922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D4808-0DF7-A9E9-1875-2B9F7AD7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8B832-A80E-ADBF-6828-244024556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19</a:t>
            </a:fld>
            <a:endParaRPr lang="en-US" alt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0D61592-E600-2EB7-8E18-85CA2BDAC0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049526"/>
              </p:ext>
            </p:extLst>
          </p:nvPr>
        </p:nvGraphicFramePr>
        <p:xfrm>
          <a:off x="802639" y="3661955"/>
          <a:ext cx="4871720" cy="2380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3691124" imgH="11576413" progId="">
                  <p:embed/>
                </p:oleObj>
              </mc:Choice>
              <mc:Fallback>
                <p:oleObj r:id="rId3" imgW="23691124" imgH="11576413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2639" y="3661955"/>
                        <a:ext cx="4871720" cy="2380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379029C0-D69B-8E80-B26B-F5442E844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08" y="2133695"/>
            <a:ext cx="4986014" cy="373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13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1F44-3A98-1C0E-0643-5171F5A18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 </a:t>
            </a:r>
            <a:r>
              <a:rPr lang="cs-CZ" dirty="0"/>
              <a:t>nás dnes čeká…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C6A30-527F-3FA7-0861-88E55F55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783A6-0DB6-2C2A-0BD4-1224C20C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03F9C-02C0-B598-ACFC-C6AE2999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8" name="Picture 7" descr="A person in a suit">
            <a:extLst>
              <a:ext uri="{FF2B5EF4-FFF2-40B4-BE49-F238E27FC236}">
                <a16:creationId xmlns:a16="http://schemas.microsoft.com/office/drawing/2014/main" id="{8D6D5027-7CDE-8029-B2FB-FF68DA08A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587500"/>
            <a:ext cx="9525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8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1B2D-4BEF-0B21-6240-5046DE0C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paměti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A3515-2E4A-FC00-7B4E-F4E792D1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Registr</a:t>
            </a:r>
          </a:p>
          <a:p>
            <a:pPr lvl="1"/>
            <a:r>
              <a:rPr lang="cs-CZ" dirty="0"/>
              <a:t>Spojení více klopných obvodů D</a:t>
            </a:r>
          </a:p>
          <a:p>
            <a:pPr lvl="1"/>
            <a:r>
              <a:rPr lang="cs-CZ" dirty="0"/>
              <a:t>Vstupy a výstupy jsou připojeny na sběrnici, společný hodinový signál</a:t>
            </a:r>
          </a:p>
          <a:p>
            <a:r>
              <a:rPr lang="cs-CZ" dirty="0"/>
              <a:t>Statická paměť (SRAM)</a:t>
            </a:r>
          </a:p>
          <a:p>
            <a:pPr lvl="1"/>
            <a:r>
              <a:rPr lang="cs-CZ" dirty="0"/>
              <a:t>Paměť uvnitř CPU tvořená klopnými obvody</a:t>
            </a:r>
          </a:p>
          <a:p>
            <a:pPr lvl="1"/>
            <a:r>
              <a:rPr lang="cs-CZ" dirty="0"/>
              <a:t>Nepotřebuje periodicky obnovovat (ale vyžaduje stálé napájení)</a:t>
            </a:r>
          </a:p>
          <a:p>
            <a:r>
              <a:rPr lang="cs-CZ" dirty="0"/>
              <a:t>Dynamická paměť (DRAM)</a:t>
            </a:r>
          </a:p>
          <a:p>
            <a:pPr lvl="1"/>
            <a:r>
              <a:rPr lang="cs-CZ" dirty="0"/>
              <a:t>Paměť realizovaná pomocí kondenzátoru, potřebuje periodicky občerstvovat</a:t>
            </a:r>
          </a:p>
          <a:p>
            <a:pPr lvl="1"/>
            <a:r>
              <a:rPr lang="cs-CZ" dirty="0"/>
              <a:t>Operační paměť počítače</a:t>
            </a:r>
          </a:p>
          <a:p>
            <a:pPr lvl="1"/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9DD9D-7C68-262C-4EA4-1F2C71E3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881C7-8BA0-2514-33C5-09912A69B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9FD02-BA69-68E5-CF03-456828FF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9288C5-450A-986C-695A-1A3AB61621CA}"/>
              </a:ext>
            </a:extLst>
          </p:cNvPr>
          <p:cNvSpPr/>
          <p:nvPr/>
        </p:nvSpPr>
        <p:spPr>
          <a:xfrm>
            <a:off x="9583149" y="5687568"/>
            <a:ext cx="1515746" cy="6243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Příklad </a:t>
            </a:r>
            <a:r>
              <a:rPr lang="en-US" dirty="0"/>
              <a:t>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362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B988-F7B3-A2E1-D215-B519D50DC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typy registrů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A48FE-44F3-5F28-89AF-8EEE71E16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Posuvný registr</a:t>
            </a:r>
          </a:p>
          <a:p>
            <a:pPr lvl="1"/>
            <a:r>
              <a:rPr lang="cs-CZ" dirty="0"/>
              <a:t>Propojení klopných obvodů D sériově</a:t>
            </a:r>
          </a:p>
          <a:p>
            <a:pPr lvl="1"/>
            <a:r>
              <a:rPr lang="cs-CZ" dirty="0"/>
              <a:t>Využití: shift operace, převod sériové sběrnice na paralelní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9998C-4283-37B9-F80B-852860B98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88FD0-C1B6-D506-693D-546877CA3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6E6AD-ACC9-6DFD-7C4B-C7D817AE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21</a:t>
            </a:fld>
            <a:endParaRPr lang="en-US" alt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EB1E3E8-0F3D-EE72-5D5D-543EA17D5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955175"/>
              </p:ext>
            </p:extLst>
          </p:nvPr>
        </p:nvGraphicFramePr>
        <p:xfrm>
          <a:off x="1023008" y="3561317"/>
          <a:ext cx="10165031" cy="1991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6137084" imgH="11000559" progId="">
                  <p:embed/>
                </p:oleObj>
              </mc:Choice>
              <mc:Fallback>
                <p:oleObj r:id="rId3" imgW="56137084" imgH="11000559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3008" y="3561317"/>
                        <a:ext cx="10165031" cy="1991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D9962A-14D5-36AF-3EA9-3B1395887D02}"/>
              </a:ext>
            </a:extLst>
          </p:cNvPr>
          <p:cNvSpPr/>
          <p:nvPr/>
        </p:nvSpPr>
        <p:spPr>
          <a:xfrm>
            <a:off x="10016955" y="5639150"/>
            <a:ext cx="1515746" cy="6243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Příklad </a:t>
            </a:r>
            <a:r>
              <a:rPr lang="en-US" dirty="0"/>
              <a:t>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6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EFBC-3439-7960-DF90-E5351725C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typy registrů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17925-DFB6-25DB-9B04-E4779D300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Počítadlo</a:t>
            </a:r>
            <a:endParaRPr lang="en-US" dirty="0"/>
          </a:p>
          <a:p>
            <a:pPr lvl="1"/>
            <a:r>
              <a:rPr lang="en-US" dirty="0"/>
              <a:t>U </a:t>
            </a:r>
            <a:r>
              <a:rPr lang="cs-CZ" dirty="0"/>
              <a:t>každého klopného obvodu D propojíme vstup s negovaným výstupem</a:t>
            </a:r>
          </a:p>
          <a:p>
            <a:pPr lvl="2"/>
            <a:r>
              <a:rPr lang="cs-CZ" dirty="0"/>
              <a:t>Této modifikaci se říká klopný obvod T (</a:t>
            </a:r>
            <a:r>
              <a:rPr lang="cs-CZ" dirty="0" err="1"/>
              <a:t>toggle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Vstup hodin napojíme na </a:t>
            </a:r>
            <a:r>
              <a:rPr lang="cs-CZ" dirty="0" err="1"/>
              <a:t>neg</a:t>
            </a:r>
            <a:r>
              <a:rPr lang="cs-CZ" dirty="0"/>
              <a:t>. výstup předchozího obvodu</a:t>
            </a:r>
            <a:endParaRPr lang="en-US" dirty="0"/>
          </a:p>
          <a:p>
            <a:pPr lvl="2"/>
            <a:r>
              <a:rPr lang="en-US" dirty="0"/>
              <a:t>Ka</a:t>
            </a:r>
            <a:r>
              <a:rPr lang="cs-CZ" dirty="0" err="1"/>
              <a:t>ždý</a:t>
            </a:r>
            <a:r>
              <a:rPr lang="cs-CZ" dirty="0"/>
              <a:t> obvod T funguje jako dělička signálu</a:t>
            </a:r>
          </a:p>
          <a:p>
            <a:pPr lvl="2"/>
            <a:r>
              <a:rPr lang="cs-CZ" dirty="0"/>
              <a:t>Výsledkem je binární čítač (s každou vstupní hranou se přičte </a:t>
            </a:r>
            <a:r>
              <a:rPr lang="en-US" dirty="0"/>
              <a:t>+1)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824A6-5AFA-24DC-8313-410493831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3CAD-D5D0-7756-FB33-5B5EFF513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6BE5A-F599-26AF-F7F6-EE0B9ECE1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22</a:t>
            </a:fld>
            <a:endParaRPr lang="en-US" alt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CD30A73-B5C3-852C-D86B-76C8731127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737631"/>
              </p:ext>
            </p:extLst>
          </p:nvPr>
        </p:nvGraphicFramePr>
        <p:xfrm>
          <a:off x="495299" y="4252015"/>
          <a:ext cx="10934577" cy="1300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3881666" imgH="11173641" progId="">
                  <p:embed/>
                </p:oleObj>
              </mc:Choice>
              <mc:Fallback>
                <p:oleObj r:id="rId3" imgW="93881666" imgH="11173641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299" y="4252015"/>
                        <a:ext cx="10934577" cy="1300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00D8F7-6AFD-4190-2804-3BB48CA57CA2}"/>
              </a:ext>
            </a:extLst>
          </p:cNvPr>
          <p:cNvSpPr/>
          <p:nvPr/>
        </p:nvSpPr>
        <p:spPr>
          <a:xfrm>
            <a:off x="10180955" y="5639150"/>
            <a:ext cx="1515746" cy="6243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Příklad </a:t>
            </a:r>
            <a:r>
              <a:rPr lang="en-US" dirty="0"/>
              <a:t>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405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D8511-C183-5B78-8C70-C11AB8B6E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celého CPU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50CB9-E7BD-2E02-E24B-F6A6A2BAB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 návrhu CPU s jednou datovou sběrnicí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230DA-E34D-E5C6-175B-30301B63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797F8-61EE-3A91-BE62-4D8851A3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9FE43-D25F-7902-599E-5AED7858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B04AD59A-2DA0-0940-F62E-D1EB8CA64AF7}"/>
              </a:ext>
            </a:extLst>
          </p:cNvPr>
          <p:cNvSpPr/>
          <p:nvPr/>
        </p:nvSpPr>
        <p:spPr>
          <a:xfrm>
            <a:off x="698434" y="5196616"/>
            <a:ext cx="10814180" cy="709127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cs-CZ" dirty="0" err="1"/>
              <a:t>atová</a:t>
            </a:r>
            <a:r>
              <a:rPr lang="cs-CZ" dirty="0"/>
              <a:t> sběrnice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E5AA4B-7EC9-046C-1917-4F0E83F62BEB}"/>
              </a:ext>
            </a:extLst>
          </p:cNvPr>
          <p:cNvSpPr/>
          <p:nvPr/>
        </p:nvSpPr>
        <p:spPr>
          <a:xfrm>
            <a:off x="1384631" y="4524295"/>
            <a:ext cx="1296956" cy="2627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GR</a:t>
            </a:r>
            <a:r>
              <a:rPr lang="en-US" sz="1600" dirty="0"/>
              <a:t>0</a:t>
            </a:r>
            <a:r>
              <a:rPr lang="cs-CZ" sz="1600" dirty="0"/>
              <a:t>_in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AB48AB-345A-4515-78D8-6AB7D99E62D8}"/>
              </a:ext>
            </a:extLst>
          </p:cNvPr>
          <p:cNvSpPr/>
          <p:nvPr/>
        </p:nvSpPr>
        <p:spPr>
          <a:xfrm>
            <a:off x="1384630" y="3770321"/>
            <a:ext cx="2653969" cy="7091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cs-CZ" dirty="0" err="1"/>
              <a:t>egistr</a:t>
            </a:r>
            <a:r>
              <a:rPr lang="cs-CZ" dirty="0"/>
              <a:t> R</a:t>
            </a:r>
            <a:r>
              <a:rPr lang="en-US" baseline="-25000" dirty="0"/>
              <a:t>0</a:t>
            </a:r>
            <a:endParaRPr lang="cs-CZ" baseline="-25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39C1245-25B9-7251-A219-457F9C526AEE}"/>
              </a:ext>
            </a:extLst>
          </p:cNvPr>
          <p:cNvSpPr/>
          <p:nvPr/>
        </p:nvSpPr>
        <p:spPr>
          <a:xfrm>
            <a:off x="6910191" y="2841414"/>
            <a:ext cx="2486418" cy="7931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cs-CZ" dirty="0" err="1"/>
              <a:t>čítačka</a:t>
            </a:r>
            <a:br>
              <a:rPr lang="cs-CZ" dirty="0"/>
            </a:br>
            <a:r>
              <a:rPr lang="cs-CZ" dirty="0"/>
              <a:t>Y </a:t>
            </a:r>
            <a:r>
              <a:rPr lang="en-US" dirty="0"/>
              <a:t>= A + B</a:t>
            </a:r>
            <a:endParaRPr lang="cs-CZ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2FAD36-4EE7-66AA-30EB-29D707550DF3}"/>
              </a:ext>
            </a:extLst>
          </p:cNvPr>
          <p:cNvSpPr/>
          <p:nvPr/>
        </p:nvSpPr>
        <p:spPr>
          <a:xfrm>
            <a:off x="6910191" y="4091754"/>
            <a:ext cx="765112" cy="4908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reg</a:t>
            </a:r>
            <a:r>
              <a:rPr lang="cs-CZ" dirty="0"/>
              <a:t>. A</a:t>
            </a:r>
            <a:endParaRPr lang="cs-CZ" baseline="-25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97AE-7906-FB51-5174-AA14D8D6A0BE}"/>
              </a:ext>
            </a:extLst>
          </p:cNvPr>
          <p:cNvSpPr/>
          <p:nvPr/>
        </p:nvSpPr>
        <p:spPr>
          <a:xfrm>
            <a:off x="7770844" y="4091754"/>
            <a:ext cx="765112" cy="4908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reg</a:t>
            </a:r>
            <a:r>
              <a:rPr lang="cs-CZ" dirty="0"/>
              <a:t>. B</a:t>
            </a:r>
            <a:endParaRPr lang="cs-CZ" baseline="-25000" dirty="0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E04C02DA-C0AE-1BC5-5F8B-D74747F0EC1C}"/>
              </a:ext>
            </a:extLst>
          </p:cNvPr>
          <p:cNvSpPr/>
          <p:nvPr/>
        </p:nvSpPr>
        <p:spPr>
          <a:xfrm>
            <a:off x="7188457" y="3677155"/>
            <a:ext cx="242596" cy="36577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B5940E7-BE4A-1CDE-768E-71E6AC8E4260}"/>
              </a:ext>
            </a:extLst>
          </p:cNvPr>
          <p:cNvSpPr/>
          <p:nvPr/>
        </p:nvSpPr>
        <p:spPr>
          <a:xfrm>
            <a:off x="6910193" y="4516253"/>
            <a:ext cx="765112" cy="2627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GSA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58704CE-ADD3-734A-0F6F-971A2A69D58D}"/>
              </a:ext>
            </a:extLst>
          </p:cNvPr>
          <p:cNvSpPr/>
          <p:nvPr/>
        </p:nvSpPr>
        <p:spPr>
          <a:xfrm>
            <a:off x="7770845" y="4519573"/>
            <a:ext cx="765112" cy="2627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GSB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79B774C-0006-9088-A68D-9368AEF40649}"/>
              </a:ext>
            </a:extLst>
          </p:cNvPr>
          <p:cNvSpPr/>
          <p:nvPr/>
        </p:nvSpPr>
        <p:spPr>
          <a:xfrm>
            <a:off x="8631497" y="4520025"/>
            <a:ext cx="765112" cy="2627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GSY</a:t>
            </a: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469A8B51-2133-766E-159F-78FC06E08696}"/>
              </a:ext>
            </a:extLst>
          </p:cNvPr>
          <p:cNvSpPr/>
          <p:nvPr/>
        </p:nvSpPr>
        <p:spPr>
          <a:xfrm>
            <a:off x="8032102" y="3661676"/>
            <a:ext cx="242596" cy="36577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671E5011-6299-D4C2-D80B-E810448DAFA2}"/>
              </a:ext>
            </a:extLst>
          </p:cNvPr>
          <p:cNvSpPr/>
          <p:nvPr/>
        </p:nvSpPr>
        <p:spPr>
          <a:xfrm rot="10800000">
            <a:off x="8848124" y="3683107"/>
            <a:ext cx="242596" cy="771532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32FC86F1-B756-A6F8-5C6C-FBF531106685}"/>
              </a:ext>
            </a:extLst>
          </p:cNvPr>
          <p:cNvSpPr/>
          <p:nvPr/>
        </p:nvSpPr>
        <p:spPr>
          <a:xfrm>
            <a:off x="7188457" y="4894273"/>
            <a:ext cx="242596" cy="36577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44DC3404-D9F9-BB26-3E09-1DCA1673438F}"/>
              </a:ext>
            </a:extLst>
          </p:cNvPr>
          <p:cNvSpPr/>
          <p:nvPr/>
        </p:nvSpPr>
        <p:spPr>
          <a:xfrm>
            <a:off x="8032102" y="4878794"/>
            <a:ext cx="242596" cy="36577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D6D6C5CB-A8CD-2C71-C677-29628A2455EF}"/>
              </a:ext>
            </a:extLst>
          </p:cNvPr>
          <p:cNvSpPr/>
          <p:nvPr/>
        </p:nvSpPr>
        <p:spPr>
          <a:xfrm rot="10800000">
            <a:off x="8848124" y="4900225"/>
            <a:ext cx="242596" cy="36577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B4EC4A-EEB7-6792-A1B1-13783BB30121}"/>
              </a:ext>
            </a:extLst>
          </p:cNvPr>
          <p:cNvSpPr/>
          <p:nvPr/>
        </p:nvSpPr>
        <p:spPr>
          <a:xfrm>
            <a:off x="2741644" y="4524295"/>
            <a:ext cx="1296956" cy="2627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GR</a:t>
            </a:r>
            <a:r>
              <a:rPr lang="en-US" sz="1600" dirty="0"/>
              <a:t>0</a:t>
            </a:r>
            <a:r>
              <a:rPr lang="cs-CZ" sz="1600" dirty="0"/>
              <a:t>_</a:t>
            </a:r>
            <a:r>
              <a:rPr lang="en-US" sz="1600" dirty="0"/>
              <a:t>out</a:t>
            </a:r>
            <a:endParaRPr lang="cs-CZ" sz="1600" dirty="0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9EBD9AD5-DEF4-AD02-C9F5-F552341A4B1B}"/>
              </a:ext>
            </a:extLst>
          </p:cNvPr>
          <p:cNvSpPr/>
          <p:nvPr/>
        </p:nvSpPr>
        <p:spPr>
          <a:xfrm>
            <a:off x="1907975" y="4878794"/>
            <a:ext cx="242596" cy="36577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C77AB335-3CC4-8CBB-2A6A-07D5F2296F03}"/>
              </a:ext>
            </a:extLst>
          </p:cNvPr>
          <p:cNvSpPr/>
          <p:nvPr/>
        </p:nvSpPr>
        <p:spPr>
          <a:xfrm rot="10800000">
            <a:off x="3292839" y="4900597"/>
            <a:ext cx="242596" cy="36577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023F2E-94B3-0F55-A7BB-EC85B5D1C012}"/>
              </a:ext>
            </a:extLst>
          </p:cNvPr>
          <p:cNvSpPr/>
          <p:nvPr/>
        </p:nvSpPr>
        <p:spPr>
          <a:xfrm>
            <a:off x="4242040" y="3769660"/>
            <a:ext cx="1109073" cy="7091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cs-CZ" dirty="0" err="1"/>
              <a:t>egistr</a:t>
            </a:r>
            <a:r>
              <a:rPr lang="cs-CZ" dirty="0"/>
              <a:t> R</a:t>
            </a:r>
            <a:r>
              <a:rPr lang="en-US" baseline="-25000" dirty="0"/>
              <a:t>1</a:t>
            </a:r>
            <a:endParaRPr lang="cs-CZ" baseline="-25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D759A2-6825-6201-427B-D7A71B40BBF0}"/>
              </a:ext>
            </a:extLst>
          </p:cNvPr>
          <p:cNvSpPr txBox="1"/>
          <p:nvPr/>
        </p:nvSpPr>
        <p:spPr>
          <a:xfrm>
            <a:off x="5536664" y="390089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cs-CZ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EFEE01F-3F05-499F-C6AD-261FBB36E67F}"/>
              </a:ext>
            </a:extLst>
          </p:cNvPr>
          <p:cNvSpPr/>
          <p:nvPr/>
        </p:nvSpPr>
        <p:spPr>
          <a:xfrm>
            <a:off x="9833497" y="3134242"/>
            <a:ext cx="1395609" cy="4814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r>
              <a:rPr lang="cs-CZ" dirty="0" err="1"/>
              <a:t>ásobička</a:t>
            </a:r>
            <a:endParaRPr lang="cs-CZ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28BE2F5-EA62-4C62-902D-CB0548294D0D}"/>
              </a:ext>
            </a:extLst>
          </p:cNvPr>
          <p:cNvSpPr/>
          <p:nvPr/>
        </p:nvSpPr>
        <p:spPr>
          <a:xfrm>
            <a:off x="9833499" y="1941818"/>
            <a:ext cx="1395609" cy="4908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AND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F428374-8609-56FB-26E4-7930BF48E5BC}"/>
              </a:ext>
            </a:extLst>
          </p:cNvPr>
          <p:cNvSpPr/>
          <p:nvPr/>
        </p:nvSpPr>
        <p:spPr>
          <a:xfrm>
            <a:off x="9833498" y="2538030"/>
            <a:ext cx="1395609" cy="4908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OR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CA3E5F6-D02A-8CD9-35A8-1277A17D03E5}"/>
              </a:ext>
            </a:extLst>
          </p:cNvPr>
          <p:cNvSpPr/>
          <p:nvPr/>
        </p:nvSpPr>
        <p:spPr>
          <a:xfrm>
            <a:off x="9833496" y="3721073"/>
            <a:ext cx="1395609" cy="4814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Jump</a:t>
            </a:r>
            <a:endParaRPr lang="cs-CZ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14E19B0-30D6-5725-E5D8-0527F4B49D92}"/>
              </a:ext>
            </a:extLst>
          </p:cNvPr>
          <p:cNvSpPr/>
          <p:nvPr/>
        </p:nvSpPr>
        <p:spPr>
          <a:xfrm>
            <a:off x="9821506" y="4301636"/>
            <a:ext cx="1395609" cy="4814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Load</a:t>
            </a:r>
            <a:endParaRPr lang="cs-CZ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D04700-174C-29B9-1C71-89E35B9E22D6}"/>
              </a:ext>
            </a:extLst>
          </p:cNvPr>
          <p:cNvSpPr txBox="1"/>
          <p:nvPr/>
        </p:nvSpPr>
        <p:spPr>
          <a:xfrm>
            <a:off x="10324257" y="48164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…</a:t>
            </a:r>
          </a:p>
        </p:txBody>
      </p:sp>
      <p:sp>
        <p:nvSpPr>
          <p:cNvPr id="35" name="Rectangle: Diagonal Corners Snipped 34">
            <a:extLst>
              <a:ext uri="{FF2B5EF4-FFF2-40B4-BE49-F238E27FC236}">
                <a16:creationId xmlns:a16="http://schemas.microsoft.com/office/drawing/2014/main" id="{ED099F00-173B-EE23-88AD-C43B58705280}"/>
              </a:ext>
            </a:extLst>
          </p:cNvPr>
          <p:cNvSpPr/>
          <p:nvPr/>
        </p:nvSpPr>
        <p:spPr>
          <a:xfrm>
            <a:off x="2292858" y="2474852"/>
            <a:ext cx="3898364" cy="793102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Dekodér instrukcí (řídicí jednotka)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E62F6A9-1177-F007-1B37-BC66A9548192}"/>
              </a:ext>
            </a:extLst>
          </p:cNvPr>
          <p:cNvCxnSpPr>
            <a:stCxn id="35" idx="1"/>
            <a:endCxn id="8" idx="7"/>
          </p:cNvCxnSpPr>
          <p:nvPr/>
        </p:nvCxnSpPr>
        <p:spPr>
          <a:xfrm flipH="1">
            <a:off x="2491652" y="3267954"/>
            <a:ext cx="1750388" cy="1294827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B0FD6C0-8F47-284C-3E94-9734A0F31645}"/>
              </a:ext>
            </a:extLst>
          </p:cNvPr>
          <p:cNvCxnSpPr>
            <a:cxnSpLocks/>
            <a:stCxn id="35" idx="1"/>
            <a:endCxn id="23" idx="0"/>
          </p:cNvCxnSpPr>
          <p:nvPr/>
        </p:nvCxnSpPr>
        <p:spPr>
          <a:xfrm flipH="1">
            <a:off x="3390122" y="3267954"/>
            <a:ext cx="851918" cy="1256341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62E32B4-EFB7-C7D7-35FA-6FB71BB82D90}"/>
              </a:ext>
            </a:extLst>
          </p:cNvPr>
          <p:cNvCxnSpPr>
            <a:cxnSpLocks/>
            <a:stCxn id="35" idx="1"/>
            <a:endCxn id="15" idx="2"/>
          </p:cNvCxnSpPr>
          <p:nvPr/>
        </p:nvCxnSpPr>
        <p:spPr>
          <a:xfrm>
            <a:off x="4242040" y="3267954"/>
            <a:ext cx="2668153" cy="1379697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65F138D-8C34-A983-E774-C4C73758490B}"/>
              </a:ext>
            </a:extLst>
          </p:cNvPr>
          <p:cNvCxnSpPr>
            <a:cxnSpLocks/>
            <a:stCxn id="35" idx="1"/>
            <a:endCxn id="16" idx="1"/>
          </p:cNvCxnSpPr>
          <p:nvPr/>
        </p:nvCxnSpPr>
        <p:spPr>
          <a:xfrm>
            <a:off x="4242040" y="3267954"/>
            <a:ext cx="3640853" cy="1290105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61B357E-2FDA-19F1-EA9E-E34DD9DF9F6E}"/>
              </a:ext>
            </a:extLst>
          </p:cNvPr>
          <p:cNvCxnSpPr>
            <a:cxnSpLocks/>
            <a:stCxn id="35" idx="1"/>
            <a:endCxn id="17" idx="1"/>
          </p:cNvCxnSpPr>
          <p:nvPr/>
        </p:nvCxnSpPr>
        <p:spPr>
          <a:xfrm>
            <a:off x="4242040" y="3267954"/>
            <a:ext cx="4501505" cy="1290557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FA7C596-12F9-6D92-816B-9C03A437DD21}"/>
              </a:ext>
            </a:extLst>
          </p:cNvPr>
          <p:cNvSpPr txBox="1"/>
          <p:nvPr/>
        </p:nvSpPr>
        <p:spPr>
          <a:xfrm>
            <a:off x="1966409" y="6000388"/>
            <a:ext cx="8192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r3 r1 r2</a:t>
            </a:r>
            <a:r>
              <a:rPr lang="cs-CZ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  =   GR1_out + GSA;   GR2_out + GSB;   </a:t>
            </a:r>
            <a:r>
              <a:rPr lang="en-US" sz="2000" i="1" dirty="0" err="1">
                <a:latin typeface="+mn-lt"/>
              </a:rPr>
              <a:t>nop</a:t>
            </a:r>
            <a:r>
              <a:rPr lang="en-US" sz="2000" dirty="0">
                <a:latin typeface="+mn-lt"/>
              </a:rPr>
              <a:t>;   GSY + GR3_in</a:t>
            </a:r>
            <a:endParaRPr lang="cs-CZ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296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56162-D65B-76DB-8F4B-3AABDD4E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říklad</a:t>
            </a:r>
            <a:r>
              <a:rPr lang="cs-CZ" dirty="0"/>
              <a:t>: 4-bit </a:t>
            </a:r>
            <a:r>
              <a:rPr lang="cs-CZ" dirty="0" err="1"/>
              <a:t>processor</a:t>
            </a:r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C72022-4626-70A0-9BB6-17A09272F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299" y="1825625"/>
            <a:ext cx="5524501" cy="4351338"/>
          </a:xfrm>
        </p:spPr>
        <p:txBody>
          <a:bodyPr>
            <a:normAutofit/>
          </a:bodyPr>
          <a:lstStyle/>
          <a:p>
            <a:r>
              <a:rPr lang="en-US" dirty="0" err="1"/>
              <a:t>Vyp</a:t>
            </a:r>
            <a:r>
              <a:rPr lang="cs-CZ" dirty="0" err="1"/>
              <a:t>ůjčeno</a:t>
            </a:r>
            <a:r>
              <a:rPr lang="cs-CZ" dirty="0"/>
              <a:t> od </a:t>
            </a:r>
            <a:r>
              <a:rPr lang="en-US" dirty="0"/>
              <a:t>Bastian Born (2015)</a:t>
            </a:r>
          </a:p>
          <a:p>
            <a:pPr lvl="1"/>
            <a:r>
              <a:rPr lang="en-US" dirty="0"/>
              <a:t>4-bitov</a:t>
            </a:r>
            <a:r>
              <a:rPr lang="cs-CZ" dirty="0"/>
              <a:t>ý procesor</a:t>
            </a:r>
            <a:endParaRPr lang="en-US" dirty="0"/>
          </a:p>
          <a:p>
            <a:pPr lvl="2"/>
            <a:r>
              <a:rPr lang="cs-CZ" dirty="0"/>
              <a:t>Sběrnice, registry, ALU… jsou 4-bitové</a:t>
            </a:r>
          </a:p>
          <a:p>
            <a:pPr lvl="1"/>
            <a:r>
              <a:rPr lang="cs-CZ" dirty="0"/>
              <a:t>Program o 16 instrukcích v ROM</a:t>
            </a:r>
          </a:p>
          <a:p>
            <a:pPr lvl="1"/>
            <a:r>
              <a:rPr lang="cs-CZ" dirty="0"/>
              <a:t>2 registry (A, B), 1 vstup, 1 výstup</a:t>
            </a:r>
          </a:p>
          <a:p>
            <a:pPr lvl="1"/>
            <a:r>
              <a:rPr lang="cs-CZ" dirty="0"/>
              <a:t>1 </a:t>
            </a:r>
            <a:r>
              <a:rPr lang="cs-CZ" dirty="0" err="1"/>
              <a:t>zero</a:t>
            </a:r>
            <a:r>
              <a:rPr lang="cs-CZ" dirty="0"/>
              <a:t> flag</a:t>
            </a:r>
          </a:p>
          <a:p>
            <a:pPr lvl="2"/>
            <a:r>
              <a:rPr lang="cs-CZ" dirty="0"/>
              <a:t>Aktualizují všechny výpočetní instrukce</a:t>
            </a:r>
          </a:p>
          <a:p>
            <a:pPr lvl="1"/>
            <a:r>
              <a:rPr lang="cs-CZ" dirty="0"/>
              <a:t>12 instrukcí, některé mají 1 operand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8E397B-367F-3D1D-542E-54B237360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40422" cy="4351338"/>
          </a:xfrm>
        </p:spPr>
        <p:txBody>
          <a:bodyPr>
            <a:noAutofit/>
          </a:bodyPr>
          <a:lstStyle/>
          <a:p>
            <a:r>
              <a:rPr lang="cs-CZ" dirty="0"/>
              <a:t>Instrukční sada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0x00 IN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800" dirty="0"/>
              <a:t>přečte vstup do A</a:t>
            </a:r>
          </a:p>
          <a:p>
            <a:pPr marL="457200" lvl="1" indent="0">
              <a:buNone/>
            </a:pP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01 OUT 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dirty="0"/>
              <a:t>zapíše A na display</a:t>
            </a:r>
          </a:p>
          <a:p>
            <a:pPr marL="457200" lvl="1" indent="0">
              <a:buNone/>
            </a:pP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0x02 MOV </a:t>
            </a:r>
            <a:r>
              <a:rPr lang="cs-CZ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800" dirty="0"/>
              <a:t>načte </a:t>
            </a:r>
            <a:r>
              <a:rPr lang="cs-CZ" sz="1800" dirty="0" err="1"/>
              <a:t>xx</a:t>
            </a:r>
            <a:r>
              <a:rPr lang="cs-CZ" sz="1800" dirty="0"/>
              <a:t> do A</a:t>
            </a:r>
          </a:p>
          <a:p>
            <a:pPr marL="457200" lvl="1" indent="0">
              <a:buNone/>
            </a:pP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0x03 SWP     </a:t>
            </a:r>
            <a:r>
              <a:rPr lang="cs-CZ" sz="1800" dirty="0"/>
              <a:t>prohodí A </a:t>
            </a:r>
            <a:r>
              <a:rPr lang="cs-CZ" sz="1800" dirty="0" err="1"/>
              <a:t>a</a:t>
            </a:r>
            <a:r>
              <a:rPr lang="cs-CZ" sz="1800" dirty="0"/>
              <a:t> B</a:t>
            </a:r>
          </a:p>
          <a:p>
            <a:pPr marL="457200" lvl="1" indent="0">
              <a:buNone/>
            </a:pP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0x04 ADD     </a:t>
            </a:r>
            <a:r>
              <a:rPr lang="cs-CZ" sz="1800" dirty="0"/>
              <a:t>A </a:t>
            </a:r>
            <a:r>
              <a:rPr lang="en-US" sz="1800" dirty="0"/>
              <a:t>=</a:t>
            </a:r>
            <a:r>
              <a:rPr lang="cs-CZ" sz="1800" dirty="0"/>
              <a:t> </a:t>
            </a:r>
            <a:r>
              <a:rPr lang="en-US" sz="1800" dirty="0"/>
              <a:t>A</a:t>
            </a:r>
            <a:r>
              <a:rPr lang="cs-CZ" sz="1800" dirty="0"/>
              <a:t> </a:t>
            </a:r>
            <a:r>
              <a:rPr lang="en-US" sz="1800" dirty="0"/>
              <a:t>+</a:t>
            </a:r>
            <a:r>
              <a:rPr lang="cs-CZ" sz="1800" dirty="0"/>
              <a:t> </a:t>
            </a:r>
            <a:r>
              <a:rPr lang="en-US" sz="1800" dirty="0"/>
              <a:t>B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0x05 SUB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/>
              <a:t>A</a:t>
            </a:r>
            <a:r>
              <a:rPr lang="cs-CZ" sz="1800" dirty="0"/>
              <a:t> </a:t>
            </a:r>
            <a:r>
              <a:rPr lang="en-US" sz="1800" dirty="0"/>
              <a:t>=</a:t>
            </a:r>
            <a:r>
              <a:rPr lang="cs-CZ" sz="1800" dirty="0"/>
              <a:t> </a:t>
            </a:r>
            <a:r>
              <a:rPr lang="en-US" sz="1800" dirty="0"/>
              <a:t>A</a:t>
            </a:r>
            <a:r>
              <a:rPr lang="cs-CZ" sz="1800" dirty="0"/>
              <a:t> </a:t>
            </a:r>
            <a:r>
              <a:rPr lang="en-US" sz="1800" dirty="0"/>
              <a:t>-</a:t>
            </a:r>
            <a:r>
              <a:rPr lang="cs-CZ" sz="1800" dirty="0"/>
              <a:t> </a:t>
            </a:r>
            <a:r>
              <a:rPr lang="en-US" sz="1800" dirty="0"/>
              <a:t>B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0x06 AND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/>
              <a:t>A</a:t>
            </a:r>
            <a:r>
              <a:rPr lang="cs-CZ" sz="1800" dirty="0"/>
              <a:t> </a:t>
            </a:r>
            <a:r>
              <a:rPr lang="en-US" sz="1800" dirty="0"/>
              <a:t>=</a:t>
            </a:r>
            <a:r>
              <a:rPr lang="cs-CZ" sz="1800" dirty="0"/>
              <a:t> </a:t>
            </a:r>
            <a:r>
              <a:rPr lang="en-US" sz="1800" dirty="0"/>
              <a:t>A</a:t>
            </a:r>
            <a:r>
              <a:rPr lang="cs-CZ" sz="1800" dirty="0"/>
              <a:t> </a:t>
            </a:r>
            <a:r>
              <a:rPr lang="en-US" sz="1800" dirty="0"/>
              <a:t>&amp;</a:t>
            </a:r>
            <a:r>
              <a:rPr lang="cs-CZ" sz="1800" dirty="0"/>
              <a:t> </a:t>
            </a:r>
            <a:r>
              <a:rPr lang="en-US" sz="1800" dirty="0"/>
              <a:t>B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0x07 OR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/>
              <a:t>A</a:t>
            </a:r>
            <a:r>
              <a:rPr lang="cs-CZ" sz="1800" dirty="0"/>
              <a:t> </a:t>
            </a:r>
            <a:r>
              <a:rPr lang="en-US" sz="1800" dirty="0"/>
              <a:t>=</a:t>
            </a:r>
            <a:r>
              <a:rPr lang="cs-CZ" sz="1800" dirty="0"/>
              <a:t> </a:t>
            </a:r>
            <a:r>
              <a:rPr lang="en-US" sz="1800" dirty="0"/>
              <a:t>A</a:t>
            </a:r>
            <a:r>
              <a:rPr lang="cs-CZ" sz="1800" dirty="0"/>
              <a:t> </a:t>
            </a:r>
            <a:r>
              <a:rPr lang="en-US" sz="1800" dirty="0"/>
              <a:t>|</a:t>
            </a:r>
            <a:r>
              <a:rPr lang="cs-CZ" sz="1800" dirty="0"/>
              <a:t> </a:t>
            </a:r>
            <a:r>
              <a:rPr lang="en-US" sz="1800" dirty="0"/>
              <a:t>B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0x08 XOR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/>
              <a:t>A</a:t>
            </a:r>
            <a:r>
              <a:rPr lang="cs-CZ" sz="1800" dirty="0"/>
              <a:t> </a:t>
            </a:r>
            <a:r>
              <a:rPr lang="en-US" sz="1800" dirty="0"/>
              <a:t>=</a:t>
            </a:r>
            <a:r>
              <a:rPr lang="cs-CZ" sz="1800" dirty="0"/>
              <a:t> </a:t>
            </a:r>
            <a:r>
              <a:rPr lang="en-US" sz="1800" dirty="0"/>
              <a:t>A</a:t>
            </a:r>
            <a:r>
              <a:rPr lang="cs-CZ" sz="1800" dirty="0"/>
              <a:t> </a:t>
            </a:r>
            <a:r>
              <a:rPr lang="en-US" sz="1800" dirty="0"/>
              <a:t>^</a:t>
            </a:r>
            <a:r>
              <a:rPr lang="cs-CZ" sz="1800" dirty="0"/>
              <a:t> </a:t>
            </a:r>
            <a:r>
              <a:rPr lang="en-US" sz="1800" dirty="0"/>
              <a:t>B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0x09 NOT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/>
              <a:t>A</a:t>
            </a:r>
            <a:r>
              <a:rPr lang="cs-CZ" sz="1800" dirty="0"/>
              <a:t> </a:t>
            </a:r>
            <a:r>
              <a:rPr lang="en-US" sz="1800" dirty="0"/>
              <a:t>=</a:t>
            </a:r>
            <a:r>
              <a:rPr lang="cs-CZ" sz="1800" dirty="0"/>
              <a:t> </a:t>
            </a:r>
            <a:r>
              <a:rPr lang="en-US" sz="1800" dirty="0"/>
              <a:t>~A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0x0a JMP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/>
              <a:t>sko</a:t>
            </a:r>
            <a:r>
              <a:rPr lang="cs-CZ" sz="1800" dirty="0"/>
              <a:t>čí na adresu </a:t>
            </a:r>
            <a:r>
              <a:rPr lang="cs-CZ" sz="1800" dirty="0" err="1"/>
              <a:t>xx</a:t>
            </a:r>
            <a:endParaRPr lang="cs-CZ" sz="1800" dirty="0"/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0x0b JZ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/>
              <a:t>sko</a:t>
            </a:r>
            <a:r>
              <a:rPr lang="cs-CZ" sz="1800" dirty="0"/>
              <a:t>čí na adresu </a:t>
            </a:r>
            <a:r>
              <a:rPr lang="cs-CZ" sz="1800" dirty="0" err="1"/>
              <a:t>xx</a:t>
            </a:r>
            <a:r>
              <a:rPr lang="cs-CZ" sz="1800" dirty="0"/>
              <a:t>, pokud je ZF</a:t>
            </a:r>
            <a:r>
              <a:rPr lang="en-US" sz="1800" dirty="0"/>
              <a:t>=1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A60D8-0D60-4E26-7B6D-1206B898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BAA6C-DAA4-C7F1-0D74-8778AE82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50CD6-6EDC-08E2-61DE-24D7922C3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4D9DD2-B8F0-1D05-F91A-8F7D4C637B04}"/>
              </a:ext>
            </a:extLst>
          </p:cNvPr>
          <p:cNvSpPr/>
          <p:nvPr/>
        </p:nvSpPr>
        <p:spPr>
          <a:xfrm>
            <a:off x="982683" y="5552631"/>
            <a:ext cx="1515746" cy="6243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Příklad</a:t>
            </a:r>
          </a:p>
        </p:txBody>
      </p:sp>
    </p:spTree>
    <p:extLst>
      <p:ext uri="{BB962C8B-B14F-4D97-AF65-F5344CB8AC3E}">
        <p14:creationId xmlns:p14="http://schemas.microsoft.com/office/powerpoint/2010/main" val="37284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0BB1A-C58E-873A-2B97-70B767228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je to dobré</a:t>
            </a:r>
            <a:r>
              <a:rPr lang="en-US" dirty="0"/>
              <a:t>?</a:t>
            </a:r>
            <a:endParaRPr lang="cs-CZ" dirty="0"/>
          </a:p>
        </p:txBody>
      </p:sp>
      <p:pic>
        <p:nvPicPr>
          <p:cNvPr id="9" name="Content Placeholder 8" descr="A person looking up to the side&#10;&#10;Description automatically generated">
            <a:extLst>
              <a:ext uri="{FF2B5EF4-FFF2-40B4-BE49-F238E27FC236}">
                <a16:creationId xmlns:a16="http://schemas.microsoft.com/office/drawing/2014/main" id="{7B6C6822-534E-ABB0-1BC5-9BCF15ED6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06" y="1497580"/>
            <a:ext cx="6474619" cy="485877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139A6-93CD-548C-7EE3-C71A86391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867F7-92A1-3084-D666-BD32834C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1FB7B-7729-5DC2-A77F-5E3072C1F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47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BE1A8-23AD-0084-E366-E13FF1324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Diskuse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FA74E-CBE5-5510-7D48-4FDCE45D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04F80-B11F-D6B1-4280-7BE6BB36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6" name="Picture 7" descr="http://www.peirnet.net/moodle/file.php/1/face_question_mark.jpg">
            <a:extLst>
              <a:ext uri="{FF2B5EF4-FFF2-40B4-BE49-F238E27FC236}">
                <a16:creationId xmlns:a16="http://schemas.microsoft.com/office/drawing/2014/main" id="{9C575267-67E8-9063-1C82-11A871133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19" y="1738313"/>
            <a:ext cx="45259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DAAC07E-3C09-9539-0ED2-B50437F7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</p:spTree>
    <p:extLst>
      <p:ext uri="{BB962C8B-B14F-4D97-AF65-F5344CB8AC3E}">
        <p14:creationId xmlns:p14="http://schemas.microsoft.com/office/powerpoint/2010/main" val="97518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201AB-5720-03DA-C751-DE83199CE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CEFD2-BAF6-57BA-1274-6343F1C2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Výroková logika (opakování)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0135BC-F3C6-2A95-A7E7-D06784EEBB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Výroková logika</a:t>
                </a:r>
              </a:p>
              <a:p>
                <a:pPr lvl="1"/>
                <a:r>
                  <a:rPr lang="en-US" dirty="0" err="1"/>
                  <a:t>Odvozovac</a:t>
                </a:r>
                <a:r>
                  <a:rPr lang="cs-CZ" dirty="0"/>
                  <a:t>í systém, kde atomické formule tvoří výrokové proměnné</a:t>
                </a:r>
              </a:p>
              <a:p>
                <a:pPr lvl="1"/>
                <a:r>
                  <a:rPr lang="cs-CZ" dirty="0"/>
                  <a:t>Základní operace: negace, konjunkce, disjunkce, implikace, ekvivalence</a:t>
                </a:r>
              </a:p>
              <a:p>
                <a:pPr lvl="2"/>
                <a:r>
                  <a:rPr lang="cs-CZ" dirty="0"/>
                  <a:t>Stačí nám 2, které definují zbytek, např.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s-CZ" dirty="0"/>
                  <a:t> můžeme definovat jako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cs-CZ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⟹¬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  <a:p>
                <a:pPr lvl="1"/>
                <a:r>
                  <a:rPr lang="cs-CZ" dirty="0"/>
                  <a:t>De Morganovy zákony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)⟺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  a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¬(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)⟺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0135BC-F3C6-2A95-A7E7-D06784EEBB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8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DAB20-C4CF-0932-BFDA-206A280F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0563C-DE4B-CD45-42A2-1034F1E90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E27A2-21E4-10D7-7D1A-E6340687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3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E7A42E1-55A7-BD33-3A9A-260A4D30BD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0190719"/>
                  </p:ext>
                </p:extLst>
              </p:nvPr>
            </p:nvGraphicFramePr>
            <p:xfrm>
              <a:off x="2032000" y="4322763"/>
              <a:ext cx="8128000" cy="185420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428157349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3497734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8200917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60548109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76988714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99985809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36049592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634926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cs-CZ" b="1" smtClean="0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cs-CZ" b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cs-CZ" b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cs-CZ" b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cs-CZ" b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cs-CZ" b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cs-CZ" b="1" smtClean="0">
                                    <a:latin typeface="Cambria Math" panose="02040503050406030204" pitchFamily="18" charset="0"/>
                                  </a:rPr>
                                  <m:t>⟹</m:t>
                                </m:r>
                                <m:r>
                                  <a:rPr lang="cs-CZ" b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cs-CZ" b="1" smtClean="0">
                                    <a:latin typeface="Cambria Math" panose="02040503050406030204" pitchFamily="18" charset="0"/>
                                  </a:rPr>
                                  <m:t>⟺</m:t>
                                </m:r>
                                <m:r>
                                  <a:rPr lang="cs-CZ" b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29355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0424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73365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21381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79150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E7A42E1-55A7-BD33-3A9A-260A4D30BD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0190719"/>
                  </p:ext>
                </p:extLst>
              </p:nvPr>
            </p:nvGraphicFramePr>
            <p:xfrm>
              <a:off x="2032000" y="4322763"/>
              <a:ext cx="8128000" cy="185420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428157349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3497734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8200917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60548109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76988714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99985809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36049592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634926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599" t="-1639" r="-700599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100599" t="-1639" r="-600599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201807" t="-1639" r="-504217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639" r="-40119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1639" r="-30119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639" r="-20119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603614" t="-1639" r="-10241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699401" t="-1639" r="-1796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29355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0424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73365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21381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79150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4153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653-022E-911C-FBAC-9BC6570FC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elektronika</a:t>
            </a:r>
            <a:r>
              <a:rPr lang="en-US" dirty="0"/>
              <a:t> - </a:t>
            </a:r>
            <a:r>
              <a:rPr lang="en-US" dirty="0" err="1"/>
              <a:t>Hradla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9CED6-8F77-D233-ECDC-C4101CBA2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Digitální signál</a:t>
            </a:r>
          </a:p>
          <a:p>
            <a:pPr lvl="1"/>
            <a:r>
              <a:rPr lang="cs-CZ" dirty="0"/>
              <a:t>Napětí na vodiči interpretujeme jako hodnotu 0 (zem) nebo 1 (</a:t>
            </a:r>
            <a:r>
              <a:rPr lang="cs-CZ" dirty="0" err="1"/>
              <a:t>Vcc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Místo logických operátorů máme hradlové obvody</a:t>
            </a:r>
          </a:p>
          <a:p>
            <a:pPr lvl="1"/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54AB1-6878-254E-1C4F-CDD1B1F5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54A30-3952-8AEF-DA9A-2135E6C60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3BA56-4362-F90E-28D6-98EFB4C7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2" descr="AND symbol">
            <a:extLst>
              <a:ext uri="{FF2B5EF4-FFF2-40B4-BE49-F238E27FC236}">
                <a16:creationId xmlns:a16="http://schemas.microsoft.com/office/drawing/2014/main" id="{4839BF70-BDD2-3EBB-CA7B-D056F1F81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09" y="3771839"/>
            <a:ext cx="952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OR symbol">
            <a:extLst>
              <a:ext uri="{FF2B5EF4-FFF2-40B4-BE49-F238E27FC236}">
                <a16:creationId xmlns:a16="http://schemas.microsoft.com/office/drawing/2014/main" id="{2E2B2014-E7BA-0DDE-1774-1ECEADAFB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45" y="3771839"/>
            <a:ext cx="952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NOT symbol">
            <a:extLst>
              <a:ext uri="{FF2B5EF4-FFF2-40B4-BE49-F238E27FC236}">
                <a16:creationId xmlns:a16="http://schemas.microsoft.com/office/drawing/2014/main" id="{55ACD743-AA7B-D4BB-23BA-739889503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469" y="4126726"/>
            <a:ext cx="952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NAND symbol">
            <a:extLst>
              <a:ext uri="{FF2B5EF4-FFF2-40B4-BE49-F238E27FC236}">
                <a16:creationId xmlns:a16="http://schemas.microsoft.com/office/drawing/2014/main" id="{6D60091D-970D-6069-607D-D03ADAFFA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09" y="4479688"/>
            <a:ext cx="952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NOR symbol">
            <a:extLst>
              <a:ext uri="{FF2B5EF4-FFF2-40B4-BE49-F238E27FC236}">
                <a16:creationId xmlns:a16="http://schemas.microsoft.com/office/drawing/2014/main" id="{D6E3EF5C-318C-89FF-1877-7DFB0ABB4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45" y="4479688"/>
            <a:ext cx="952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XOR symbol">
            <a:extLst>
              <a:ext uri="{FF2B5EF4-FFF2-40B4-BE49-F238E27FC236}">
                <a16:creationId xmlns:a16="http://schemas.microsoft.com/office/drawing/2014/main" id="{B8F20944-0CCF-B317-7546-B208A124F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881" y="3771839"/>
            <a:ext cx="952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XNOR symbol">
            <a:extLst>
              <a:ext uri="{FF2B5EF4-FFF2-40B4-BE49-F238E27FC236}">
                <a16:creationId xmlns:a16="http://schemas.microsoft.com/office/drawing/2014/main" id="{18B77600-A894-F70B-6044-4581602E3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881" y="4479688"/>
            <a:ext cx="952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6">
            <a:extLst>
              <a:ext uri="{FF2B5EF4-FFF2-40B4-BE49-F238E27FC236}">
                <a16:creationId xmlns:a16="http://schemas.microsoft.com/office/drawing/2014/main" id="{0C25E040-5115-B44C-6F7B-29D6D30269C7}"/>
              </a:ext>
            </a:extLst>
          </p:cNvPr>
          <p:cNvSpPr txBox="1"/>
          <p:nvPr/>
        </p:nvSpPr>
        <p:spPr>
          <a:xfrm>
            <a:off x="10033126" y="4180185"/>
            <a:ext cx="59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NOT</a:t>
            </a:r>
            <a:endParaRPr lang="cs-CZ" dirty="0">
              <a:latin typeface="+mn-lt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EEE2E37-E549-F554-6748-CBF0CCD06CAA}"/>
              </a:ext>
            </a:extLst>
          </p:cNvPr>
          <p:cNvSpPr txBox="1"/>
          <p:nvPr/>
        </p:nvSpPr>
        <p:spPr>
          <a:xfrm>
            <a:off x="2770676" y="3842278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AND</a:t>
            </a:r>
            <a:endParaRPr lang="cs-CZ" dirty="0">
              <a:latin typeface="+mn-lt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D29DA1E-DF87-AA70-E1C1-9A90536E95C7}"/>
              </a:ext>
            </a:extLst>
          </p:cNvPr>
          <p:cNvSpPr txBox="1"/>
          <p:nvPr/>
        </p:nvSpPr>
        <p:spPr>
          <a:xfrm>
            <a:off x="5143502" y="382529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OR</a:t>
            </a:r>
            <a:endParaRPr lang="cs-CZ" dirty="0">
              <a:latin typeface="+mn-lt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B1AE33E-9FEF-766A-A718-A3A2BFE51C05}"/>
              </a:ext>
            </a:extLst>
          </p:cNvPr>
          <p:cNvSpPr txBox="1"/>
          <p:nvPr/>
        </p:nvSpPr>
        <p:spPr>
          <a:xfrm>
            <a:off x="7546538" y="3828577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XOR</a:t>
            </a:r>
            <a:endParaRPr lang="cs-CZ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6D9A8696-A6B3-8DD9-769F-E4DD8B9DE641}"/>
                  </a:ext>
                </a:extLst>
              </p:cNvPr>
              <p:cNvSpPr txBox="1"/>
              <p:nvPr/>
            </p:nvSpPr>
            <p:spPr>
              <a:xfrm>
                <a:off x="2486236" y="4394647"/>
                <a:ext cx="11803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NAND</a:t>
                </a:r>
                <a:br>
                  <a:rPr lang="en-US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6D9A8696-A6B3-8DD9-769F-E4DD8B9DE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236" y="4394647"/>
                <a:ext cx="1180323" cy="646331"/>
              </a:xfrm>
              <a:prstGeom prst="rect">
                <a:avLst/>
              </a:prstGeom>
              <a:blipFill>
                <a:blip r:embed="rId10"/>
                <a:stretch>
                  <a:fillRect t="-5660" b="-66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01C02ADD-3AA4-D431-904B-A24D7722300E}"/>
                  </a:ext>
                </a:extLst>
              </p:cNvPr>
              <p:cNvSpPr txBox="1"/>
              <p:nvPr/>
            </p:nvSpPr>
            <p:spPr>
              <a:xfrm>
                <a:off x="4798670" y="4352580"/>
                <a:ext cx="11485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NOR</a:t>
                </a:r>
                <a:br>
                  <a:rPr lang="en-US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01C02ADD-3AA4-D431-904B-A24D77223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670" y="4352580"/>
                <a:ext cx="1148520" cy="646331"/>
              </a:xfrm>
              <a:prstGeom prst="rect">
                <a:avLst/>
              </a:prstGeom>
              <a:blipFill>
                <a:blip r:embed="rId11"/>
                <a:stretch>
                  <a:fillRect t="-4717" b="-75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>
            <a:extLst>
              <a:ext uri="{FF2B5EF4-FFF2-40B4-BE49-F238E27FC236}">
                <a16:creationId xmlns:a16="http://schemas.microsoft.com/office/drawing/2014/main" id="{DCD9EA92-9AE7-3C60-3C55-F6850DD21749}"/>
              </a:ext>
            </a:extLst>
          </p:cNvPr>
          <p:cNvSpPr txBox="1"/>
          <p:nvPr/>
        </p:nvSpPr>
        <p:spPr>
          <a:xfrm>
            <a:off x="7514049" y="4495699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NXOR</a:t>
            </a:r>
            <a:endParaRPr lang="cs-CZ" dirty="0">
              <a:latin typeface="+mn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118DE0F-9701-BDC5-9CE0-8EEBB1085AEA}"/>
              </a:ext>
            </a:extLst>
          </p:cNvPr>
          <p:cNvSpPr/>
          <p:nvPr/>
        </p:nvSpPr>
        <p:spPr>
          <a:xfrm>
            <a:off x="10033126" y="5687568"/>
            <a:ext cx="1515746" cy="6243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Příklad 1</a:t>
            </a:r>
          </a:p>
        </p:txBody>
      </p:sp>
    </p:spTree>
    <p:extLst>
      <p:ext uri="{BB962C8B-B14F-4D97-AF65-F5344CB8AC3E}">
        <p14:creationId xmlns:p14="http://schemas.microsoft.com/office/powerpoint/2010/main" val="183004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9CA5-A88A-C85E-D8FA-AF6742B71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elektronika</a:t>
            </a:r>
            <a:r>
              <a:rPr lang="en-US" dirty="0"/>
              <a:t> - </a:t>
            </a:r>
            <a:r>
              <a:rPr lang="en-US" dirty="0" err="1"/>
              <a:t>Hradla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2317F4-AD68-A714-0E2D-9BFA84C53F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eXclusive OR (XOR)</a:t>
                </a:r>
              </a:p>
              <a:p>
                <a:pPr lvl="1"/>
                <a:r>
                  <a:rPr lang="en-US" dirty="0"/>
                  <a:t>Oper</a:t>
                </a:r>
                <a:r>
                  <a:rPr lang="cs-CZ" dirty="0" err="1"/>
                  <a:t>átor</a:t>
                </a:r>
                <a:r>
                  <a:rPr lang="cs-CZ" dirty="0"/>
                  <a:t> </a:t>
                </a:r>
                <a:r>
                  <a:rPr lang="cs-CZ" dirty="0" err="1"/>
                  <a:t>antiekvivalence</a:t>
                </a:r>
                <a:r>
                  <a:rPr lang="cs-CZ" dirty="0"/>
                  <a:t>: XOR je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⟺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, NXOR je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⟺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cs-CZ" i="1" dirty="0"/>
              </a:p>
              <a:p>
                <a:endParaRPr lang="cs-CZ" dirty="0"/>
              </a:p>
              <a:p>
                <a:r>
                  <a:rPr lang="cs-CZ" dirty="0"/>
                  <a:t>A co implikace</a:t>
                </a:r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V </a:t>
                </a:r>
                <a:r>
                  <a:rPr lang="cs-CZ" dirty="0"/>
                  <a:t>elektronice se samostatné hradlo pro implikaci nepoužívá</a:t>
                </a:r>
              </a:p>
              <a:p>
                <a:pPr lvl="1"/>
                <a:r>
                  <a:rPr lang="cs-CZ" dirty="0"/>
                  <a:t>Můžeme si jej odvodit:</a:t>
                </a:r>
              </a:p>
              <a:p>
                <a:pPr lvl="2"/>
                <a:r>
                  <a:rPr lang="cs-CZ" b="0" dirty="0"/>
                  <a:t>Pokud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 ⟺  ¬</m:t>
                    </m:r>
                    <m:d>
                      <m:d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⟹¬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cs-CZ" dirty="0"/>
              </a:p>
              <a:p>
                <a:pPr lvl="2"/>
                <a:r>
                  <a:rPr lang="cs-CZ" dirty="0"/>
                  <a:t>Pak také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⟺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cs-CZ" dirty="0"/>
                </a:br>
                <a:endParaRPr lang="cs-C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2317F4-AD68-A714-0E2D-9BFA84C53F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78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1C95C-3FB6-3EBF-CF14-AF8E9EE6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311D8-D3F6-DBE9-934B-F7EC96F0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23A79-4BAC-D6F6-1A6A-55471AA2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5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C57F85D-2730-CFD1-F4BD-79BC016004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7194517"/>
                  </p:ext>
                </p:extLst>
              </p:nvPr>
            </p:nvGraphicFramePr>
            <p:xfrm>
              <a:off x="5843015" y="4231259"/>
              <a:ext cx="5779010" cy="185420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155802">
                      <a:extLst>
                        <a:ext uri="{9D8B030D-6E8A-4147-A177-3AD203B41FA5}">
                          <a16:colId xmlns:a16="http://schemas.microsoft.com/office/drawing/2014/main" val="4281573491"/>
                        </a:ext>
                      </a:extLst>
                    </a:gridCol>
                    <a:gridCol w="1155802">
                      <a:extLst>
                        <a:ext uri="{9D8B030D-6E8A-4147-A177-3AD203B41FA5}">
                          <a16:colId xmlns:a16="http://schemas.microsoft.com/office/drawing/2014/main" val="3349773477"/>
                        </a:ext>
                      </a:extLst>
                    </a:gridCol>
                    <a:gridCol w="1155802">
                      <a:extLst>
                        <a:ext uri="{9D8B030D-6E8A-4147-A177-3AD203B41FA5}">
                          <a16:colId xmlns:a16="http://schemas.microsoft.com/office/drawing/2014/main" val="605481098"/>
                        </a:ext>
                      </a:extLst>
                    </a:gridCol>
                    <a:gridCol w="1155802">
                      <a:extLst>
                        <a:ext uri="{9D8B030D-6E8A-4147-A177-3AD203B41FA5}">
                          <a16:colId xmlns:a16="http://schemas.microsoft.com/office/drawing/2014/main" val="2360495928"/>
                        </a:ext>
                      </a:extLst>
                    </a:gridCol>
                    <a:gridCol w="1155802">
                      <a:extLst>
                        <a:ext uri="{9D8B030D-6E8A-4147-A177-3AD203B41FA5}">
                          <a16:colId xmlns:a16="http://schemas.microsoft.com/office/drawing/2014/main" val="1634926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cs-CZ" b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cs-CZ" b="1" smtClean="0">
                                    <a:latin typeface="Cambria Math" panose="02040503050406030204" pitchFamily="18" charset="0"/>
                                  </a:rPr>
                                  <m:t>⟹</m:t>
                                </m:r>
                                <m:r>
                                  <a:rPr lang="cs-CZ" b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cs-CZ" b="1" i="1">
                                    <a:latin typeface="Cambria Math" panose="02040503050406030204" pitchFamily="18" charset="0"/>
                                  </a:rPr>
                                  <m:t>∧¬</m:t>
                                </m:r>
                                <m:r>
                                  <a:rPr lang="cs-CZ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br>
                            <a:rPr lang="cs-CZ" b="1" dirty="0"/>
                          </a:br>
                          <a:endParaRPr lang="cs-CZ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29355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0424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73365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21381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79150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C57F85D-2730-CFD1-F4BD-79BC016004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7194517"/>
                  </p:ext>
                </p:extLst>
              </p:nvPr>
            </p:nvGraphicFramePr>
            <p:xfrm>
              <a:off x="5843015" y="4231259"/>
              <a:ext cx="5779010" cy="185420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155802">
                      <a:extLst>
                        <a:ext uri="{9D8B030D-6E8A-4147-A177-3AD203B41FA5}">
                          <a16:colId xmlns:a16="http://schemas.microsoft.com/office/drawing/2014/main" val="4281573491"/>
                        </a:ext>
                      </a:extLst>
                    </a:gridCol>
                    <a:gridCol w="1155802">
                      <a:extLst>
                        <a:ext uri="{9D8B030D-6E8A-4147-A177-3AD203B41FA5}">
                          <a16:colId xmlns:a16="http://schemas.microsoft.com/office/drawing/2014/main" val="3349773477"/>
                        </a:ext>
                      </a:extLst>
                    </a:gridCol>
                    <a:gridCol w="1155802">
                      <a:extLst>
                        <a:ext uri="{9D8B030D-6E8A-4147-A177-3AD203B41FA5}">
                          <a16:colId xmlns:a16="http://schemas.microsoft.com/office/drawing/2014/main" val="605481098"/>
                        </a:ext>
                      </a:extLst>
                    </a:gridCol>
                    <a:gridCol w="1155802">
                      <a:extLst>
                        <a:ext uri="{9D8B030D-6E8A-4147-A177-3AD203B41FA5}">
                          <a16:colId xmlns:a16="http://schemas.microsoft.com/office/drawing/2014/main" val="2360495928"/>
                        </a:ext>
                      </a:extLst>
                    </a:gridCol>
                    <a:gridCol w="1155802">
                      <a:extLst>
                        <a:ext uri="{9D8B030D-6E8A-4147-A177-3AD203B41FA5}">
                          <a16:colId xmlns:a16="http://schemas.microsoft.com/office/drawing/2014/main" val="1634926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l="-526" t="-1639" r="-40105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l="-100526" t="-1639" r="-30105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l="-201587" t="-1639" r="-202646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639" r="-101579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l="-400000" t="-1639" r="-1579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29355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0424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73365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21381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79150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32161E8-C160-F1A8-935B-6E4E47B3FAC9}"/>
              </a:ext>
            </a:extLst>
          </p:cNvPr>
          <p:cNvSpPr/>
          <p:nvPr/>
        </p:nvSpPr>
        <p:spPr>
          <a:xfrm>
            <a:off x="569975" y="5639150"/>
            <a:ext cx="1515746" cy="6243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Příklad 1</a:t>
            </a:r>
          </a:p>
        </p:txBody>
      </p:sp>
    </p:spTree>
    <p:extLst>
      <p:ext uri="{BB962C8B-B14F-4D97-AF65-F5344CB8AC3E}">
        <p14:creationId xmlns:p14="http://schemas.microsoft.com/office/powerpoint/2010/main" val="384548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05247-950A-999F-BFE6-6670DFF6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Dvojková soustava (opakování)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B2F9C6-84B7-B450-A255-FEF89010D2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Dvojková (binární) soustava</a:t>
                </a:r>
              </a:p>
              <a:p>
                <a:pPr lvl="1"/>
                <a:r>
                  <a:rPr lang="cs-CZ" dirty="0"/>
                  <a:t>Čísla můžeme zapisovat vzhledem k jakékoli (přirozené) bázi, proč ne zrovna 2</a:t>
                </a:r>
              </a:p>
              <a:p>
                <a:pPr lvl="1"/>
                <a:r>
                  <a:rPr lang="cs-CZ" dirty="0"/>
                  <a:t>Dvojkové číslo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/>
                  <a:t> o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 cifrách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kde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má hodnotu</a:t>
                </a:r>
                <a:br>
                  <a:rPr lang="cs-CZ" dirty="0"/>
                </a:b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⋅2+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cs-CZ" dirty="0"/>
              </a:p>
              <a:p>
                <a:pPr lvl="6"/>
                <a:endParaRPr lang="en-US" dirty="0"/>
              </a:p>
              <a:p>
                <a:r>
                  <a:rPr lang="cs-CZ" dirty="0"/>
                  <a:t>Dvojkový doplněk</a:t>
                </a:r>
              </a:p>
              <a:p>
                <a:pPr lvl="1"/>
                <a:r>
                  <a:rPr lang="cs-CZ" dirty="0"/>
                  <a:t>Nejčastěji používané kódování záporných čísel</a:t>
                </a:r>
                <a:br>
                  <a:rPr lang="cs-CZ" dirty="0"/>
                </a:br>
                <a:r>
                  <a:rPr lang="cs-CZ" dirty="0"/>
                  <a:t>(pro pevné délky čísel, např. 8bit má rozsah -128...127)</a:t>
                </a:r>
                <a:endParaRPr lang="en-US" dirty="0"/>
              </a:p>
              <a:p>
                <a:pPr lvl="1"/>
                <a:r>
                  <a:rPr lang="cs-CZ" dirty="0"/>
                  <a:t>Záporné číslo vyrobíme znegováním všech bitů a přičtením 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B2F9C6-84B7-B450-A255-FEF89010D2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78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6116D-FC88-DB48-C4BB-3F76BAC27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1B0C1-3FA6-0FAA-9169-A1258C35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C3375-F89D-2E04-5E30-ED72CAE1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6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3E9BA5A-EA36-AA06-EED4-33B1C55EEC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1388769"/>
                  </p:ext>
                </p:extLst>
              </p:nvPr>
            </p:nvGraphicFramePr>
            <p:xfrm>
              <a:off x="9070848" y="3674110"/>
              <a:ext cx="2305304" cy="2682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7512">
                      <a:extLst>
                        <a:ext uri="{9D8B030D-6E8A-4147-A177-3AD203B41FA5}">
                          <a16:colId xmlns:a16="http://schemas.microsoft.com/office/drawing/2014/main" val="767976872"/>
                        </a:ext>
                      </a:extLst>
                    </a:gridCol>
                    <a:gridCol w="1637792">
                      <a:extLst>
                        <a:ext uri="{9D8B030D-6E8A-4147-A177-3AD203B41FA5}">
                          <a16:colId xmlns:a16="http://schemas.microsoft.com/office/drawing/2014/main" val="1438246767"/>
                        </a:ext>
                      </a:extLst>
                    </a:gridCol>
                  </a:tblGrid>
                  <a:tr h="33041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dirty="0"/>
                            <a:t>127</a:t>
                          </a:r>
                          <a:endParaRPr lang="cs-CZ" sz="16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01111111</m:t>
                                    </m:r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850766543"/>
                      </a:ext>
                    </a:extLst>
                  </a:tr>
                  <a:tr h="330414">
                    <a:tc>
                      <a:txBody>
                        <a:bodyPr/>
                        <a:lstStyle/>
                        <a:p>
                          <a:pPr algn="r"/>
                          <a:endParaRPr lang="cs-CZ" sz="16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…</a:t>
                          </a:r>
                          <a:endParaRPr lang="cs-CZ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26330607"/>
                      </a:ext>
                    </a:extLst>
                  </a:tr>
                  <a:tr h="33041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dirty="0"/>
                            <a:t>1</a:t>
                          </a:r>
                          <a:endParaRPr lang="cs-CZ" sz="16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000000</m:t>
                                    </m:r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244259530"/>
                      </a:ext>
                    </a:extLst>
                  </a:tr>
                  <a:tr h="33041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dirty="0"/>
                            <a:t>0</a:t>
                          </a:r>
                          <a:endParaRPr lang="cs-CZ" sz="16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0000000)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267878657"/>
                      </a:ext>
                    </a:extLst>
                  </a:tr>
                  <a:tr h="33041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dirty="0"/>
                            <a:t>-1</a:t>
                          </a:r>
                          <a:endParaRPr lang="cs-CZ" sz="16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(11111111)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0627211"/>
                      </a:ext>
                    </a:extLst>
                  </a:tr>
                  <a:tr h="33041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dirty="0"/>
                            <a:t>-2</a:t>
                          </a:r>
                          <a:endParaRPr lang="cs-CZ" sz="16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(1</m:t>
                                    </m:r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111111</m:t>
                                    </m:r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0)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905445511"/>
                      </a:ext>
                    </a:extLst>
                  </a:tr>
                  <a:tr h="330414">
                    <a:tc>
                      <a:txBody>
                        <a:bodyPr/>
                        <a:lstStyle/>
                        <a:p>
                          <a:pPr algn="r"/>
                          <a:endParaRPr lang="cs-CZ" sz="16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…</a:t>
                          </a:r>
                          <a:endParaRPr lang="cs-CZ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547772871"/>
                      </a:ext>
                    </a:extLst>
                  </a:tr>
                  <a:tr h="33041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dirty="0"/>
                            <a:t>-128</a:t>
                          </a:r>
                          <a:endParaRPr lang="cs-CZ" sz="16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(10000000)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86744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3E9BA5A-EA36-AA06-EED4-33B1C55EEC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1388769"/>
                  </p:ext>
                </p:extLst>
              </p:nvPr>
            </p:nvGraphicFramePr>
            <p:xfrm>
              <a:off x="9070848" y="3674110"/>
              <a:ext cx="2305304" cy="2682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7512">
                      <a:extLst>
                        <a:ext uri="{9D8B030D-6E8A-4147-A177-3AD203B41FA5}">
                          <a16:colId xmlns:a16="http://schemas.microsoft.com/office/drawing/2014/main" val="767976872"/>
                        </a:ext>
                      </a:extLst>
                    </a:gridCol>
                    <a:gridCol w="1637792">
                      <a:extLst>
                        <a:ext uri="{9D8B030D-6E8A-4147-A177-3AD203B41FA5}">
                          <a16:colId xmlns:a16="http://schemas.microsoft.com/office/drawing/2014/main" val="1438246767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dirty="0"/>
                            <a:t>127</a:t>
                          </a:r>
                          <a:endParaRPr lang="cs-CZ" sz="16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40892" t="-3636" r="-743" b="-7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076654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r"/>
                          <a:endParaRPr lang="cs-CZ" sz="16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…</a:t>
                          </a:r>
                          <a:endParaRPr lang="cs-CZ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2633060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dirty="0"/>
                            <a:t>1</a:t>
                          </a:r>
                          <a:endParaRPr lang="cs-CZ" sz="16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40892" t="-203636" r="-743" b="-5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425953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dirty="0"/>
                            <a:t>0</a:t>
                          </a:r>
                          <a:endParaRPr lang="cs-CZ" sz="16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40892" t="-298214" r="-743" b="-4160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787865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dirty="0"/>
                            <a:t>-1</a:t>
                          </a:r>
                          <a:endParaRPr lang="cs-CZ" sz="16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40892" t="-405455" r="-743" b="-3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062721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dirty="0"/>
                            <a:t>-2</a:t>
                          </a:r>
                          <a:endParaRPr lang="cs-CZ" sz="16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40892" t="-505455" r="-743" b="-2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544551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r"/>
                          <a:endParaRPr lang="cs-CZ" sz="16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…</a:t>
                          </a:r>
                          <a:endParaRPr lang="cs-CZ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54777287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dirty="0"/>
                            <a:t>-128</a:t>
                          </a:r>
                          <a:endParaRPr lang="cs-CZ" sz="16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40892" t="-705455" r="-743" b="-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6744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8469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16C29-33D7-E1E2-DA4D-32172EF0A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Aritmetické operace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921D1-9EE9-01BF-E813-B73CA7CD0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825625"/>
            <a:ext cx="11220451" cy="2261743"/>
          </a:xfrm>
        </p:spPr>
        <p:txBody>
          <a:bodyPr>
            <a:normAutofit/>
          </a:bodyPr>
          <a:lstStyle/>
          <a:p>
            <a:r>
              <a:rPr lang="cs-CZ" dirty="0"/>
              <a:t>Umíme</a:t>
            </a:r>
          </a:p>
          <a:p>
            <a:pPr lvl="1"/>
            <a:r>
              <a:rPr lang="cs-CZ" dirty="0"/>
              <a:t>Logické operace</a:t>
            </a:r>
          </a:p>
          <a:p>
            <a:pPr lvl="1"/>
            <a:r>
              <a:rPr lang="cs-CZ" dirty="0"/>
              <a:t>Uložit číslo ve dvojkovém zápisu (po bitech)</a:t>
            </a:r>
          </a:p>
          <a:p>
            <a:pPr lvl="1"/>
            <a:r>
              <a:rPr lang="cs-CZ" dirty="0"/>
              <a:t>Jednotlivé cifry lze vzít jako pravdivostní hodnoty</a:t>
            </a:r>
            <a:br>
              <a:rPr lang="cs-CZ" dirty="0"/>
            </a:br>
            <a:r>
              <a:rPr lang="cs-CZ" dirty="0"/>
              <a:t>a použít na ně logické operace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E2189-3398-FB9F-CE51-9BB07B8F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C497B-AB81-DF52-EDAF-895036D8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50F8E-C183-A2BC-0708-411A1456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F71D9D-FD0F-5205-3488-05246C9FB912}"/>
              </a:ext>
            </a:extLst>
          </p:cNvPr>
          <p:cNvSpPr txBox="1"/>
          <p:nvPr/>
        </p:nvSpPr>
        <p:spPr>
          <a:xfrm>
            <a:off x="1098065" y="4682046"/>
            <a:ext cx="6429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latin typeface="+mn-lt"/>
              </a:rPr>
              <a:t>… A co když chci třeba sčítání</a:t>
            </a:r>
            <a:r>
              <a:rPr lang="en-US" sz="4000" dirty="0">
                <a:latin typeface="+mn-lt"/>
              </a:rPr>
              <a:t>?</a:t>
            </a:r>
            <a:endParaRPr lang="cs-CZ" sz="40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F85178-BB2B-6B7E-2869-2E7E9854D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947" y="1542784"/>
            <a:ext cx="3003753" cy="480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6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320E8-45BC-5C56-99C9-48B19A370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3E0A7-6D9A-017D-51E4-1202347E4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A4CB2-0958-4945-92B4-B0399E076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51A762-FB23-B37C-437A-77375C848B92}"/>
              </a:ext>
            </a:extLst>
          </p:cNvPr>
          <p:cNvSpPr/>
          <p:nvPr/>
        </p:nvSpPr>
        <p:spPr>
          <a:xfrm>
            <a:off x="0" y="0"/>
            <a:ext cx="12192000" cy="1763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9" descr="A stick figure holding flasks and bottles">
            <a:extLst>
              <a:ext uri="{FF2B5EF4-FFF2-40B4-BE49-F238E27FC236}">
                <a16:creationId xmlns:a16="http://schemas.microsoft.com/office/drawing/2014/main" id="{19E3DBB9-5BD0-F64F-5E3B-1A644E623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487" y="136525"/>
            <a:ext cx="7373025" cy="61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3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E7F1-5174-AC01-FC43-150C584F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Algoritmus sčítání pod sebe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2A93A-A58B-77D2-6279-F9ED818E8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825625"/>
            <a:ext cx="11220451" cy="752983"/>
          </a:xfrm>
        </p:spPr>
        <p:txBody>
          <a:bodyPr/>
          <a:lstStyle/>
          <a:p>
            <a:r>
              <a:rPr lang="cs-CZ" dirty="0"/>
              <a:t>Vraťme se společně do 2</a:t>
            </a:r>
            <a:r>
              <a:rPr lang="en-US" dirty="0"/>
              <a:t>.</a:t>
            </a:r>
            <a:r>
              <a:rPr lang="cs-CZ" dirty="0"/>
              <a:t> třídy…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4A628-9C23-D70C-E538-DB85E13B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en-US"/>
              <a:t>7. 11. 2024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8B01D-F17E-10D3-FEA2-56E942DB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JUK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D3853-D9C7-02D6-C6AA-AC8324EE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45F-674A-4228-8958-0EA9769F5517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4883DF-D9D1-D2B3-7EB4-8872F5FC3394}"/>
              </a:ext>
            </a:extLst>
          </p:cNvPr>
          <p:cNvSpPr txBox="1"/>
          <p:nvPr/>
        </p:nvSpPr>
        <p:spPr>
          <a:xfrm>
            <a:off x="1586718" y="2713545"/>
            <a:ext cx="276556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br>
              <a:rPr lang="cs-CZ" sz="4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  6 9</a:t>
            </a:r>
            <a:b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8 3 4</a:t>
            </a:r>
            <a:endParaRPr lang="cs-CZ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2D786D-0E41-E6B4-8B96-4878D3E612DE}"/>
              </a:ext>
            </a:extLst>
          </p:cNvPr>
          <p:cNvCxnSpPr>
            <a:cxnSpLocks/>
          </p:cNvCxnSpPr>
          <p:nvPr/>
        </p:nvCxnSpPr>
        <p:spPr>
          <a:xfrm>
            <a:off x="1485900" y="4361689"/>
            <a:ext cx="303948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2970C0-F0D4-A50E-86C3-47192DD046AD}"/>
              </a:ext>
            </a:extLst>
          </p:cNvPr>
          <p:cNvGrpSpPr/>
          <p:nvPr/>
        </p:nvGrpSpPr>
        <p:grpSpPr>
          <a:xfrm>
            <a:off x="3296157" y="5024587"/>
            <a:ext cx="898276" cy="707886"/>
            <a:chOff x="2784982" y="5026531"/>
            <a:chExt cx="898276" cy="707886"/>
          </a:xfrm>
        </p:grpSpPr>
        <p:sp>
          <p:nvSpPr>
            <p:cNvPr id="18" name="Arrow: Curved Down 17">
              <a:extLst>
                <a:ext uri="{FF2B5EF4-FFF2-40B4-BE49-F238E27FC236}">
                  <a16:creationId xmlns:a16="http://schemas.microsoft.com/office/drawing/2014/main" id="{AAC42AF7-10DD-6CAD-300C-C963577F1049}"/>
                </a:ext>
              </a:extLst>
            </p:cNvPr>
            <p:cNvSpPr/>
            <p:nvPr/>
          </p:nvSpPr>
          <p:spPr>
            <a:xfrm rot="10800000">
              <a:off x="2877967" y="5148071"/>
              <a:ext cx="712307" cy="314009"/>
            </a:xfrm>
            <a:prstGeom prst="curvedDownArrow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CCEBA7-835E-533C-AE61-796FD7D5F879}"/>
                </a:ext>
              </a:extLst>
            </p:cNvPr>
            <p:cNvSpPr txBox="1"/>
            <p:nvPr/>
          </p:nvSpPr>
          <p:spPr>
            <a:xfrm>
              <a:off x="2784982" y="5026531"/>
              <a:ext cx="89827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4000" dirty="0"/>
                <a:t>👍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09C859F-3CBF-D778-3D7C-97CE1F1FDF1A}"/>
              </a:ext>
            </a:extLst>
          </p:cNvPr>
          <p:cNvGrpSpPr/>
          <p:nvPr/>
        </p:nvGrpSpPr>
        <p:grpSpPr>
          <a:xfrm>
            <a:off x="2490865" y="5024587"/>
            <a:ext cx="898276" cy="707886"/>
            <a:chOff x="2784982" y="5026531"/>
            <a:chExt cx="898276" cy="707886"/>
          </a:xfrm>
        </p:grpSpPr>
        <p:sp>
          <p:nvSpPr>
            <p:cNvPr id="28" name="Arrow: Curved Down 27">
              <a:extLst>
                <a:ext uri="{FF2B5EF4-FFF2-40B4-BE49-F238E27FC236}">
                  <a16:creationId xmlns:a16="http://schemas.microsoft.com/office/drawing/2014/main" id="{B87EC133-D53A-26B2-643E-AE4B91DD6DB3}"/>
                </a:ext>
              </a:extLst>
            </p:cNvPr>
            <p:cNvSpPr/>
            <p:nvPr/>
          </p:nvSpPr>
          <p:spPr>
            <a:xfrm rot="10800000">
              <a:off x="2877967" y="5148071"/>
              <a:ext cx="712307" cy="314009"/>
            </a:xfrm>
            <a:prstGeom prst="curvedDownArrow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615F100-B46F-55B3-867E-C9B0757398B0}"/>
                </a:ext>
              </a:extLst>
            </p:cNvPr>
            <p:cNvSpPr txBox="1"/>
            <p:nvPr/>
          </p:nvSpPr>
          <p:spPr>
            <a:xfrm>
              <a:off x="2784982" y="5026531"/>
              <a:ext cx="89827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4000" dirty="0"/>
                <a:t>👍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71BD7A7-53D9-5C47-0677-3D400C849D38}"/>
              </a:ext>
            </a:extLst>
          </p:cNvPr>
          <p:cNvSpPr txBox="1"/>
          <p:nvPr/>
        </p:nvSpPr>
        <p:spPr>
          <a:xfrm>
            <a:off x="6843589" y="2713545"/>
            <a:ext cx="424032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1 1 1 0 0</a:t>
            </a:r>
            <a:br>
              <a:rPr lang="cs-CZ" sz="4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 1 1 1 0</a:t>
            </a:r>
            <a:b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1 0 1 0 1 0</a:t>
            </a:r>
            <a:endParaRPr lang="cs-CZ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22EA2E-139B-A54D-38C8-4D0BE2457759}"/>
              </a:ext>
            </a:extLst>
          </p:cNvPr>
          <p:cNvCxnSpPr>
            <a:cxnSpLocks/>
          </p:cNvCxnSpPr>
          <p:nvPr/>
        </p:nvCxnSpPr>
        <p:spPr>
          <a:xfrm>
            <a:off x="6648450" y="4361689"/>
            <a:ext cx="460857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B66DA8A-8E12-B4C1-BC99-60734CC57E49}"/>
              </a:ext>
            </a:extLst>
          </p:cNvPr>
          <p:cNvGrpSpPr/>
          <p:nvPr/>
        </p:nvGrpSpPr>
        <p:grpSpPr>
          <a:xfrm>
            <a:off x="7788414" y="5073650"/>
            <a:ext cx="898276" cy="707886"/>
            <a:chOff x="2784982" y="5026531"/>
            <a:chExt cx="898276" cy="707886"/>
          </a:xfrm>
        </p:grpSpPr>
        <p:sp>
          <p:nvSpPr>
            <p:cNvPr id="34" name="Arrow: Curved Down 33">
              <a:extLst>
                <a:ext uri="{FF2B5EF4-FFF2-40B4-BE49-F238E27FC236}">
                  <a16:creationId xmlns:a16="http://schemas.microsoft.com/office/drawing/2014/main" id="{DC61BA9E-D265-26EB-D03E-25C0BF5B8AC0}"/>
                </a:ext>
              </a:extLst>
            </p:cNvPr>
            <p:cNvSpPr/>
            <p:nvPr/>
          </p:nvSpPr>
          <p:spPr>
            <a:xfrm rot="10800000">
              <a:off x="2877967" y="5148071"/>
              <a:ext cx="712307" cy="314009"/>
            </a:xfrm>
            <a:prstGeom prst="curvedDownArrow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433C52B-83E8-23DB-A7AF-13DF6C16B499}"/>
                </a:ext>
              </a:extLst>
            </p:cNvPr>
            <p:cNvSpPr txBox="1"/>
            <p:nvPr/>
          </p:nvSpPr>
          <p:spPr>
            <a:xfrm>
              <a:off x="2784982" y="5026531"/>
              <a:ext cx="89827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4000" dirty="0"/>
                <a:t>👍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053600B-86B1-7716-B4BD-A2C9E6299D46}"/>
              </a:ext>
            </a:extLst>
          </p:cNvPr>
          <p:cNvGrpSpPr/>
          <p:nvPr/>
        </p:nvGrpSpPr>
        <p:grpSpPr>
          <a:xfrm>
            <a:off x="8522527" y="5073650"/>
            <a:ext cx="898276" cy="707886"/>
            <a:chOff x="2784982" y="5026531"/>
            <a:chExt cx="898276" cy="707886"/>
          </a:xfrm>
        </p:grpSpPr>
        <p:sp>
          <p:nvSpPr>
            <p:cNvPr id="37" name="Arrow: Curved Down 36">
              <a:extLst>
                <a:ext uri="{FF2B5EF4-FFF2-40B4-BE49-F238E27FC236}">
                  <a16:creationId xmlns:a16="http://schemas.microsoft.com/office/drawing/2014/main" id="{E90E669D-78E5-69C8-3171-C01184C861CE}"/>
                </a:ext>
              </a:extLst>
            </p:cNvPr>
            <p:cNvSpPr/>
            <p:nvPr/>
          </p:nvSpPr>
          <p:spPr>
            <a:xfrm rot="10800000">
              <a:off x="2877967" y="5148071"/>
              <a:ext cx="712307" cy="314009"/>
            </a:xfrm>
            <a:prstGeom prst="curvedDownArrow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B7DC026-1F1D-79B8-D222-1D25685BDAFA}"/>
                </a:ext>
              </a:extLst>
            </p:cNvPr>
            <p:cNvSpPr txBox="1"/>
            <p:nvPr/>
          </p:nvSpPr>
          <p:spPr>
            <a:xfrm>
              <a:off x="2784982" y="5026531"/>
              <a:ext cx="89827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4000" dirty="0"/>
                <a:t>👍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964EE3D3-FE64-2847-1CCA-1037E29A8BE9}"/>
              </a:ext>
            </a:extLst>
          </p:cNvPr>
          <p:cNvSpPr/>
          <p:nvPr/>
        </p:nvSpPr>
        <p:spPr>
          <a:xfrm>
            <a:off x="3865643" y="4562475"/>
            <a:ext cx="427646" cy="5111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0CBD9E-DE1D-019F-50C7-D48034172F69}"/>
              </a:ext>
            </a:extLst>
          </p:cNvPr>
          <p:cNvSpPr/>
          <p:nvPr/>
        </p:nvSpPr>
        <p:spPr>
          <a:xfrm>
            <a:off x="3153254" y="4562475"/>
            <a:ext cx="427646" cy="5111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372C268-B6FF-A1C0-CA3A-9178AD2CE270}"/>
              </a:ext>
            </a:extLst>
          </p:cNvPr>
          <p:cNvSpPr/>
          <p:nvPr/>
        </p:nvSpPr>
        <p:spPr>
          <a:xfrm>
            <a:off x="2416438" y="4566918"/>
            <a:ext cx="427646" cy="5111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E8C880C-A7D0-399E-D39C-B3083C802A76}"/>
              </a:ext>
            </a:extLst>
          </p:cNvPr>
          <p:cNvGrpSpPr/>
          <p:nvPr/>
        </p:nvGrpSpPr>
        <p:grpSpPr>
          <a:xfrm>
            <a:off x="7047572" y="5089084"/>
            <a:ext cx="898276" cy="707886"/>
            <a:chOff x="2784982" y="5026531"/>
            <a:chExt cx="898276" cy="707886"/>
          </a:xfrm>
        </p:grpSpPr>
        <p:sp>
          <p:nvSpPr>
            <p:cNvPr id="43" name="Arrow: Curved Down 42">
              <a:extLst>
                <a:ext uri="{FF2B5EF4-FFF2-40B4-BE49-F238E27FC236}">
                  <a16:creationId xmlns:a16="http://schemas.microsoft.com/office/drawing/2014/main" id="{8D5AC533-565A-1F66-8DD7-73A6C187CFFF}"/>
                </a:ext>
              </a:extLst>
            </p:cNvPr>
            <p:cNvSpPr/>
            <p:nvPr/>
          </p:nvSpPr>
          <p:spPr>
            <a:xfrm rot="10800000">
              <a:off x="2877967" y="5148071"/>
              <a:ext cx="712307" cy="314009"/>
            </a:xfrm>
            <a:prstGeom prst="curvedDownArrow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4B73444-1E0D-D3B8-EE83-DC83E3A452E8}"/>
                </a:ext>
              </a:extLst>
            </p:cNvPr>
            <p:cNvSpPr txBox="1"/>
            <p:nvPr/>
          </p:nvSpPr>
          <p:spPr>
            <a:xfrm>
              <a:off x="2784982" y="5026531"/>
              <a:ext cx="89827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4000" dirty="0"/>
                <a:t>👍</a:t>
              </a:r>
            </a:p>
          </p:txBody>
        </p:sp>
      </p:grpSp>
      <p:pic>
        <p:nvPicPr>
          <p:cNvPr id="10" name="Picture 9" descr="A person writing on a whiteboard">
            <a:extLst>
              <a:ext uri="{FF2B5EF4-FFF2-40B4-BE49-F238E27FC236}">
                <a16:creationId xmlns:a16="http://schemas.microsoft.com/office/drawing/2014/main" id="{8D40DA1F-B12B-F681-5DD3-3C95F2A71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4" y="2537838"/>
            <a:ext cx="5792399" cy="32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3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slides-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-theme" id="{B506BBAE-7B29-471E-98D8-11EBE1E364B1}" vid="{D89F9550-F518-42A1-84C0-A3FA72197E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slides-theme</Template>
  <TotalTime>13311</TotalTime>
  <Words>2102</Words>
  <Application>Microsoft Office PowerPoint</Application>
  <PresentationFormat>Widescreen</PresentationFormat>
  <Paragraphs>570</Paragraphs>
  <Slides>26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Aptos</vt:lpstr>
      <vt:lpstr>Cambria Math</vt:lpstr>
      <vt:lpstr>Calibri Light</vt:lpstr>
      <vt:lpstr>Courier New</vt:lpstr>
      <vt:lpstr>slides-theme</vt:lpstr>
      <vt:lpstr>Od výrokové logiky po návrh CPU</vt:lpstr>
      <vt:lpstr>Co nás dnes čeká…</vt:lpstr>
      <vt:lpstr>Výroková logika (opakování)</vt:lpstr>
      <vt:lpstr>Digitální elektronika - Hradla</vt:lpstr>
      <vt:lpstr>Digitální elektronika - Hradla</vt:lpstr>
      <vt:lpstr>Dvojková soustava (opakování)</vt:lpstr>
      <vt:lpstr>Aritmetické operace</vt:lpstr>
      <vt:lpstr>PowerPoint Presentation</vt:lpstr>
      <vt:lpstr>Algoritmus sčítání pod sebe</vt:lpstr>
      <vt:lpstr>Bitová sčítačka</vt:lpstr>
      <vt:lpstr>Bitová sčítačka</vt:lpstr>
      <vt:lpstr>Zjednodušujeme návrh (NAND a NOR)</vt:lpstr>
      <vt:lpstr>Zbavme se XORu</vt:lpstr>
      <vt:lpstr>Časová složitost</vt:lpstr>
      <vt:lpstr>Další aritmetické operace</vt:lpstr>
      <vt:lpstr>Složitější využití hradel</vt:lpstr>
      <vt:lpstr>Bistabilní klopné obvody</vt:lpstr>
      <vt:lpstr>Bistabilní klopné obvody</vt:lpstr>
      <vt:lpstr>Klopný obvod D</vt:lpstr>
      <vt:lpstr>Základy paměti</vt:lpstr>
      <vt:lpstr>Speciální typy registrů</vt:lpstr>
      <vt:lpstr>Speciální typy registrů</vt:lpstr>
      <vt:lpstr>Návrh celého CPU</vt:lpstr>
      <vt:lpstr>Příklad: 4-bit processor</vt:lpstr>
      <vt:lpstr>K čemu je to dobré?</vt:lpstr>
      <vt:lpstr>Diskuse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Kruliš</dc:creator>
  <cp:lastModifiedBy>Martin Kruliš</cp:lastModifiedBy>
  <cp:revision>440</cp:revision>
  <dcterms:created xsi:type="dcterms:W3CDTF">2024-09-19T13:28:41Z</dcterms:created>
  <dcterms:modified xsi:type="dcterms:W3CDTF">2024-11-07T14:50:10Z</dcterms:modified>
</cp:coreProperties>
</file>